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27"/>
  </p:handoutMasterIdLst>
  <p:sldIdLst>
    <p:sldId id="277" r:id="rId3"/>
    <p:sldId id="259" r:id="rId4"/>
    <p:sldId id="297" r:id="rId6"/>
    <p:sldId id="321" r:id="rId7"/>
    <p:sldId id="322" r:id="rId8"/>
    <p:sldId id="303" r:id="rId9"/>
    <p:sldId id="304" r:id="rId10"/>
    <p:sldId id="305" r:id="rId11"/>
    <p:sldId id="306" r:id="rId12"/>
    <p:sldId id="311" r:id="rId13"/>
    <p:sldId id="307" r:id="rId14"/>
    <p:sldId id="308" r:id="rId15"/>
    <p:sldId id="309" r:id="rId16"/>
    <p:sldId id="310" r:id="rId17"/>
    <p:sldId id="299" r:id="rId18"/>
    <p:sldId id="337" r:id="rId19"/>
    <p:sldId id="338" r:id="rId20"/>
    <p:sldId id="339" r:id="rId21"/>
    <p:sldId id="340" r:id="rId22"/>
    <p:sldId id="336" r:id="rId23"/>
    <p:sldId id="278" r:id="rId24"/>
    <p:sldId id="295" r:id="rId25"/>
    <p:sldId id="296" r:id="rId26"/>
  </p:sldIdLst>
  <p:sldSz cx="12192000" cy="6858000"/>
  <p:notesSz cx="6858000" cy="9144000"/>
  <p:custDataLst>
    <p:tags r:id="rId31"/>
  </p:custDataLst>
  <p:defaultTextStyle>
    <a:defPPr>
      <a:defRPr lang="zh-CN"/>
    </a:defPPr>
    <a:lvl1pPr marL="0" algn="l" defTabSz="914400" rtl="0" eaLnBrk="1" latinLnBrk="0" hangingPunct="1">
      <a:defRPr sz="1865" kern="1200">
        <a:solidFill>
          <a:schemeClr val="tx1"/>
        </a:solidFill>
        <a:latin typeface="+mn-lt"/>
        <a:ea typeface="+mn-ea"/>
        <a:cs typeface="+mn-cs"/>
      </a:defRPr>
    </a:lvl1pPr>
    <a:lvl2pPr marL="457200" algn="l" defTabSz="914400" rtl="0" eaLnBrk="1" latinLnBrk="0" hangingPunct="1">
      <a:defRPr sz="1865" kern="1200">
        <a:solidFill>
          <a:schemeClr val="tx1"/>
        </a:solidFill>
        <a:latin typeface="+mn-lt"/>
        <a:ea typeface="+mn-ea"/>
        <a:cs typeface="+mn-cs"/>
      </a:defRPr>
    </a:lvl2pPr>
    <a:lvl3pPr marL="914400" algn="l" defTabSz="914400" rtl="0" eaLnBrk="1" latinLnBrk="0" hangingPunct="1">
      <a:defRPr sz="1865" kern="1200">
        <a:solidFill>
          <a:schemeClr val="tx1"/>
        </a:solidFill>
        <a:latin typeface="+mn-lt"/>
        <a:ea typeface="+mn-ea"/>
        <a:cs typeface="+mn-cs"/>
      </a:defRPr>
    </a:lvl3pPr>
    <a:lvl4pPr marL="1371600" algn="l" defTabSz="914400" rtl="0" eaLnBrk="1" latinLnBrk="0" hangingPunct="1">
      <a:defRPr sz="1865" kern="1200">
        <a:solidFill>
          <a:schemeClr val="tx1"/>
        </a:solidFill>
        <a:latin typeface="+mn-lt"/>
        <a:ea typeface="+mn-ea"/>
        <a:cs typeface="+mn-cs"/>
      </a:defRPr>
    </a:lvl4pPr>
    <a:lvl5pPr marL="1828800" algn="l" defTabSz="914400" rtl="0" eaLnBrk="1" latinLnBrk="0" hangingPunct="1">
      <a:defRPr sz="1865" kern="1200">
        <a:solidFill>
          <a:schemeClr val="tx1"/>
        </a:solidFill>
        <a:latin typeface="+mn-lt"/>
        <a:ea typeface="+mn-ea"/>
        <a:cs typeface="+mn-cs"/>
      </a:defRPr>
    </a:lvl5pPr>
    <a:lvl6pPr marL="2286000" algn="l" defTabSz="914400" rtl="0" eaLnBrk="1" latinLnBrk="0" hangingPunct="1">
      <a:defRPr sz="1865" kern="1200">
        <a:solidFill>
          <a:schemeClr val="tx1"/>
        </a:solidFill>
        <a:latin typeface="+mn-lt"/>
        <a:ea typeface="+mn-ea"/>
        <a:cs typeface="+mn-cs"/>
      </a:defRPr>
    </a:lvl6pPr>
    <a:lvl7pPr marL="2743200" algn="l" defTabSz="914400" rtl="0" eaLnBrk="1" latinLnBrk="0" hangingPunct="1">
      <a:defRPr sz="1865" kern="1200">
        <a:solidFill>
          <a:schemeClr val="tx1"/>
        </a:solidFill>
        <a:latin typeface="+mn-lt"/>
        <a:ea typeface="+mn-ea"/>
        <a:cs typeface="+mn-cs"/>
      </a:defRPr>
    </a:lvl7pPr>
    <a:lvl8pPr marL="3200400" algn="l" defTabSz="914400" rtl="0" eaLnBrk="1" latinLnBrk="0" hangingPunct="1">
      <a:defRPr sz="1865" kern="1200">
        <a:solidFill>
          <a:schemeClr val="tx1"/>
        </a:solidFill>
        <a:latin typeface="+mn-lt"/>
        <a:ea typeface="+mn-ea"/>
        <a:cs typeface="+mn-cs"/>
      </a:defRPr>
    </a:lvl8pPr>
    <a:lvl9pPr marL="3657600" algn="l" defTabSz="914400" rtl="0" eaLnBrk="1" latinLnBrk="0" hangingPunct="1">
      <a:defRPr sz="186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34" userDrawn="1">
          <p15:clr>
            <a:srgbClr val="A4A3A4"/>
          </p15:clr>
        </p15:guide>
        <p15:guide id="2" orient="horz" pos="679" userDrawn="1">
          <p15:clr>
            <a:srgbClr val="A4A3A4"/>
          </p15:clr>
        </p15:guide>
        <p15:guide id="3" orient="horz" pos="3803" userDrawn="1">
          <p15:clr>
            <a:srgbClr val="A4A3A4"/>
          </p15:clr>
        </p15:guide>
        <p15:guide id="4" pos="388" userDrawn="1">
          <p15:clr>
            <a:srgbClr val="A4A3A4"/>
          </p15:clr>
        </p15:guide>
        <p15:guide id="5" pos="72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E2E5"/>
    <a:srgbClr val="83D1D8"/>
    <a:srgbClr val="86F7F5"/>
    <a:srgbClr val="8BC0FB"/>
    <a:srgbClr val="F5BADE"/>
    <a:srgbClr val="FFCE39"/>
    <a:srgbClr val="8BDB85"/>
    <a:srgbClr val="FF6D6D"/>
    <a:srgbClr val="FF3F3F"/>
    <a:srgbClr val="B8D5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p:scale>
          <a:sx n="100" d="100"/>
          <a:sy n="100" d="100"/>
        </p:scale>
        <p:origin x="852" y="360"/>
      </p:cViewPr>
      <p:guideLst>
        <p:guide orient="horz" pos="534"/>
        <p:guide orient="horz" pos="679"/>
        <p:guide orient="horz" pos="3803"/>
        <p:guide pos="388"/>
        <p:guide pos="7224"/>
      </p:guideLst>
    </p:cSldViewPr>
  </p:slideViewPr>
  <p:notesTextViewPr>
    <p:cViewPr>
      <p:scale>
        <a:sx n="1" d="1"/>
        <a:sy n="1" d="1"/>
      </p:scale>
      <p:origin x="0" y="0"/>
    </p:cViewPr>
  </p:notesTextViewPr>
  <p:sorterViewPr>
    <p:cViewPr>
      <p:scale>
        <a:sx n="168" d="100"/>
        <a:sy n="16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1" Type="http://schemas.openxmlformats.org/officeDocument/2006/relationships/tags" Target="tags/tag26.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andolFang R" panose="00000500000000000000" pitchFamily="50" charset="-122"/>
                <a:ea typeface="FandolFang R" panose="00000500000000000000" pitchFamily="50"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andolFang R" panose="00000500000000000000" pitchFamily="50" charset="-122"/>
                <a:ea typeface="FandolFang R" panose="00000500000000000000" pitchFamily="50" charset="-122"/>
              </a:defRPr>
            </a:lvl1pPr>
          </a:lstStyle>
          <a:p>
            <a:fld id="{E3ACD943-6C4C-485E-A1DE-10844C653D4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andolFang R" panose="00000500000000000000" pitchFamily="50" charset="-122"/>
                <a:ea typeface="FandolFang R" panose="00000500000000000000" pitchFamily="50"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andolFang R" panose="00000500000000000000" pitchFamily="50" charset="-122"/>
                <a:ea typeface="FandolFang R" panose="00000500000000000000" pitchFamily="50" charset="-122"/>
              </a:defRPr>
            </a:lvl1pPr>
          </a:lstStyle>
          <a:p>
            <a:fld id="{47AE6268-3315-45EF-B116-0B9B428CD9F0}"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1pPr>
    <a:lvl2pPr marL="4572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2pPr>
    <a:lvl3pPr marL="9144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3pPr>
    <a:lvl4pPr marL="13716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4pPr>
    <a:lvl5pPr marL="1828800" algn="l" defTabSz="914400" rtl="0" eaLnBrk="1" latinLnBrk="0" hangingPunct="1">
      <a:defRPr sz="1200" kern="1200">
        <a:solidFill>
          <a:schemeClr val="tx1"/>
        </a:solidFill>
        <a:latin typeface="FandolFang R" panose="00000500000000000000" pitchFamily="50" charset="-122"/>
        <a:ea typeface="FandolFang R" panose="00000500000000000000" pitchFamily="5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fld id="{D22FC6CE-544B-4DCE-B8D1-D8A2E29BD3D5}"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image" Target="../media/image2.png"/><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png"/><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image" Target="../media/image4.png"/><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1.png"/><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008" y="190500"/>
            <a:ext cx="10335692" cy="641985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0500" y="4067175"/>
            <a:ext cx="2886075" cy="2543175"/>
          </a:xfrm>
          <a:prstGeom prst="rect">
            <a:avLst/>
          </a:prstGeom>
        </p:spPr>
      </p:pic>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63150" y="4543425"/>
            <a:ext cx="2228850" cy="2314575"/>
          </a:xfrm>
          <a:prstGeom prst="rect">
            <a:avLst/>
          </a:prstGeom>
        </p:spPr>
      </p:pic>
      <p:pic>
        <p:nvPicPr>
          <p:cNvPr id="10" name="图片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962" y="1295400"/>
            <a:ext cx="1419225" cy="942975"/>
          </a:xfrm>
          <a:prstGeom prst="rect">
            <a:avLst/>
          </a:prstGeom>
        </p:spPr>
      </p:pic>
      <p:pic>
        <p:nvPicPr>
          <p:cNvPr id="11" name="图片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01873" y="3048000"/>
            <a:ext cx="1123950" cy="1019175"/>
          </a:xfrm>
          <a:prstGeom prst="rect">
            <a:avLst/>
          </a:prstGeom>
        </p:spPr>
      </p:pic>
      <p:pic>
        <p:nvPicPr>
          <p:cNvPr id="12" name="图片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067925" y="2038350"/>
            <a:ext cx="1247775" cy="12573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008" y="190500"/>
            <a:ext cx="10335692" cy="641985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7925" y="2038350"/>
            <a:ext cx="1247775" cy="1257300"/>
          </a:xfrm>
          <a:prstGeom prst="rect">
            <a:avLst/>
          </a:prstGeom>
        </p:spPr>
      </p:pic>
      <p:pic>
        <p:nvPicPr>
          <p:cNvPr id="10" name="图片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85975" y="3124200"/>
            <a:ext cx="1123950" cy="1019175"/>
          </a:xfrm>
          <a:prstGeom prst="rect">
            <a:avLst/>
          </a:prstGeom>
        </p:spPr>
      </p:pic>
      <p:pic>
        <p:nvPicPr>
          <p:cNvPr id="9" name="图片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2037" y="1304925"/>
            <a:ext cx="1419225" cy="942975"/>
          </a:xfrm>
          <a:prstGeom prst="rect">
            <a:avLst/>
          </a:prstGeom>
        </p:spPr>
      </p:pic>
      <p:pic>
        <p:nvPicPr>
          <p:cNvPr id="7" name="图片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63150" y="4543425"/>
            <a:ext cx="2228850" cy="2314575"/>
          </a:xfrm>
          <a:prstGeom prst="rect">
            <a:avLst/>
          </a:prstGeom>
        </p:spPr>
      </p:pic>
      <p:pic>
        <p:nvPicPr>
          <p:cNvPr id="6" name="图片 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90500" y="4067175"/>
            <a:ext cx="2886075" cy="2543175"/>
          </a:xfrm>
          <a:prstGeom prst="rect">
            <a:avLst/>
          </a:prstGeom>
        </p:spPr>
      </p:pic>
      <p:grpSp>
        <p:nvGrpSpPr>
          <p:cNvPr id="11" name="组合 10"/>
          <p:cNvGrpSpPr/>
          <p:nvPr userDrawn="1"/>
        </p:nvGrpSpPr>
        <p:grpSpPr>
          <a:xfrm>
            <a:off x="472440" y="251460"/>
            <a:ext cx="11262360" cy="6419850"/>
            <a:chOff x="744" y="300"/>
            <a:chExt cx="17736" cy="10110"/>
          </a:xfrm>
        </p:grpSpPr>
        <p:pic>
          <p:nvPicPr>
            <p:cNvPr id="12" name="图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43" y="300"/>
              <a:ext cx="16277" cy="10110"/>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855" y="3210"/>
              <a:ext cx="1965" cy="1980"/>
            </a:xfrm>
            <a:prstGeom prst="rect">
              <a:avLst/>
            </a:prstGeom>
          </p:spPr>
        </p:pic>
        <p:pic>
          <p:nvPicPr>
            <p:cNvPr id="18" name="图片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85" y="4920"/>
              <a:ext cx="1770" cy="1605"/>
            </a:xfrm>
            <a:prstGeom prst="rect">
              <a:avLst/>
            </a:prstGeom>
          </p:spPr>
        </p:pic>
        <p:pic>
          <p:nvPicPr>
            <p:cNvPr id="19" name="图片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72" y="2055"/>
              <a:ext cx="2235" cy="1485"/>
            </a:xfrm>
            <a:prstGeom prst="rect">
              <a:avLst/>
            </a:prstGeom>
          </p:spPr>
        </p:pic>
        <p:sp>
          <p:nvSpPr>
            <p:cNvPr id="20" name="圆角矩形 19"/>
            <p:cNvSpPr/>
            <p:nvPr userDrawn="1"/>
          </p:nvSpPr>
          <p:spPr>
            <a:xfrm>
              <a:off x="744" y="516"/>
              <a:ext cx="17736" cy="9672"/>
            </a:xfrm>
            <a:prstGeom prst="roundRect">
              <a:avLst>
                <a:gd name="adj" fmla="val 10215"/>
              </a:avLst>
            </a:prstGeom>
            <a:solidFill>
              <a:schemeClr val="bg1"/>
            </a:solidFill>
            <a:ln w="1905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圆角矩形 20"/>
            <p:cNvSpPr/>
            <p:nvPr userDrawn="1"/>
          </p:nvSpPr>
          <p:spPr>
            <a:xfrm>
              <a:off x="744" y="519"/>
              <a:ext cx="17736" cy="9672"/>
            </a:xfrm>
            <a:prstGeom prst="roundRect">
              <a:avLst>
                <a:gd name="adj" fmla="val 10215"/>
              </a:avLst>
            </a:prstGeom>
            <a:solidFill>
              <a:schemeClr val="bg1"/>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圆角矩形 21"/>
            <p:cNvSpPr/>
            <p:nvPr userDrawn="1"/>
          </p:nvSpPr>
          <p:spPr>
            <a:xfrm>
              <a:off x="744" y="516"/>
              <a:ext cx="17736" cy="9672"/>
            </a:xfrm>
            <a:prstGeom prst="roundRect">
              <a:avLst>
                <a:gd name="adj" fmla="val 10215"/>
              </a:avLst>
            </a:prstGeom>
            <a:solidFill>
              <a:schemeClr val="bg1"/>
            </a:solidFill>
            <a:ln w="1905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圆角矩形 22"/>
            <p:cNvSpPr/>
            <p:nvPr userDrawn="1"/>
          </p:nvSpPr>
          <p:spPr>
            <a:xfrm>
              <a:off x="744" y="519"/>
              <a:ext cx="17736" cy="9672"/>
            </a:xfrm>
            <a:prstGeom prst="roundRect">
              <a:avLst>
                <a:gd name="adj" fmla="val 10215"/>
              </a:avLst>
            </a:prstGeom>
            <a:solidFill>
              <a:schemeClr val="bg1"/>
            </a:solidFill>
            <a:ln w="19050">
              <a:solidFill>
                <a:schemeClr val="tx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 name="组合 15"/>
          <p:cNvGrpSpPr/>
          <p:nvPr userDrawn="1"/>
        </p:nvGrpSpPr>
        <p:grpSpPr>
          <a:xfrm>
            <a:off x="695960" y="595630"/>
            <a:ext cx="2113915" cy="556260"/>
            <a:chOff x="971" y="884"/>
            <a:chExt cx="3329" cy="876"/>
          </a:xfrm>
        </p:grpSpPr>
        <p:sp>
          <p:nvSpPr>
            <p:cNvPr id="13" name="矩形 12"/>
            <p:cNvSpPr/>
            <p:nvPr userDrawn="1"/>
          </p:nvSpPr>
          <p:spPr>
            <a:xfrm>
              <a:off x="1106" y="884"/>
              <a:ext cx="3195" cy="819"/>
            </a:xfrm>
            <a:prstGeom prst="rect">
              <a:avLst/>
            </a:prstGeom>
            <a:solidFill>
              <a:schemeClr val="accent4">
                <a:lumMod val="40000"/>
                <a:lumOff val="60000"/>
              </a:schemeClr>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971" y="942"/>
              <a:ext cx="3195" cy="819"/>
            </a:xfrm>
            <a:prstGeom prst="rect">
              <a:avLst/>
            </a:prstGeom>
            <a:solidFill>
              <a:schemeClr val="bg1"/>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3150" y="4543425"/>
            <a:ext cx="2228850" cy="2314575"/>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0500" y="4067175"/>
            <a:ext cx="2886075" cy="2543175"/>
          </a:xfrm>
          <a:prstGeom prst="rect">
            <a:avLst/>
          </a:prstGeom>
        </p:spPr>
      </p:pic>
      <p:grpSp>
        <p:nvGrpSpPr>
          <p:cNvPr id="11" name="组合 10"/>
          <p:cNvGrpSpPr/>
          <p:nvPr userDrawn="1"/>
        </p:nvGrpSpPr>
        <p:grpSpPr>
          <a:xfrm>
            <a:off x="472440" y="251460"/>
            <a:ext cx="11262360" cy="6419850"/>
            <a:chOff x="744" y="300"/>
            <a:chExt cx="17736" cy="10110"/>
          </a:xfrm>
        </p:grpSpPr>
        <p:pic>
          <p:nvPicPr>
            <p:cNvPr id="5" name="图片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43" y="300"/>
              <a:ext cx="16277" cy="10110"/>
            </a:xfrm>
            <a:prstGeom prst="rect">
              <a:avLst/>
            </a:prstGeom>
          </p:spPr>
        </p:pic>
        <p:pic>
          <p:nvPicPr>
            <p:cNvPr id="8" name="图片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5855" y="3210"/>
              <a:ext cx="1965" cy="1980"/>
            </a:xfrm>
            <a:prstGeom prst="rect">
              <a:avLst/>
            </a:prstGeom>
          </p:spPr>
        </p:pic>
        <p:pic>
          <p:nvPicPr>
            <p:cNvPr id="10" name="图片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285" y="4920"/>
              <a:ext cx="1770" cy="1605"/>
            </a:xfrm>
            <a:prstGeom prst="rect">
              <a:avLst/>
            </a:prstGeom>
          </p:spPr>
        </p:pic>
        <p:pic>
          <p:nvPicPr>
            <p:cNvPr id="9" name="图片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72" y="2055"/>
              <a:ext cx="2235" cy="1485"/>
            </a:xfrm>
            <a:prstGeom prst="rect">
              <a:avLst/>
            </a:prstGeom>
          </p:spPr>
        </p:pic>
        <p:sp>
          <p:nvSpPr>
            <p:cNvPr id="2" name="圆角矩形 1"/>
            <p:cNvSpPr/>
            <p:nvPr userDrawn="1"/>
          </p:nvSpPr>
          <p:spPr>
            <a:xfrm>
              <a:off x="744" y="516"/>
              <a:ext cx="17736" cy="9672"/>
            </a:xfrm>
            <a:prstGeom prst="roundRect">
              <a:avLst>
                <a:gd name="adj" fmla="val 10215"/>
              </a:avLst>
            </a:prstGeom>
            <a:solidFill>
              <a:schemeClr val="bg1"/>
            </a:solidFill>
            <a:ln w="1905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userDrawn="1"/>
          </p:nvSpPr>
          <p:spPr>
            <a:xfrm>
              <a:off x="744" y="519"/>
              <a:ext cx="17736" cy="9672"/>
            </a:xfrm>
            <a:prstGeom prst="roundRect">
              <a:avLst>
                <a:gd name="adj" fmla="val 10215"/>
              </a:avLst>
            </a:prstGeom>
            <a:solidFill>
              <a:schemeClr val="bg1"/>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userDrawn="1"/>
          </p:nvSpPr>
          <p:spPr>
            <a:xfrm>
              <a:off x="744" y="516"/>
              <a:ext cx="17736" cy="9672"/>
            </a:xfrm>
            <a:prstGeom prst="roundRect">
              <a:avLst>
                <a:gd name="adj" fmla="val 10215"/>
              </a:avLst>
            </a:prstGeom>
            <a:solidFill>
              <a:schemeClr val="bg1"/>
            </a:solidFill>
            <a:ln w="1905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userDrawn="1"/>
          </p:nvSpPr>
          <p:spPr>
            <a:xfrm>
              <a:off x="744" y="519"/>
              <a:ext cx="17736" cy="9672"/>
            </a:xfrm>
            <a:prstGeom prst="roundRect">
              <a:avLst>
                <a:gd name="adj" fmla="val 10215"/>
              </a:avLst>
            </a:prstGeom>
            <a:solidFill>
              <a:schemeClr val="bg1"/>
            </a:solidFill>
            <a:ln w="19050">
              <a:solidFill>
                <a:schemeClr val="tx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8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3.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7.png"/><Relationship Id="rId10" Type="http://schemas.openxmlformats.org/officeDocument/2006/relationships/notesSlide" Target="../notesSlides/notesSlide3.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3.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3.xml"/><Relationship Id="rId3" Type="http://schemas.openxmlformats.org/officeDocument/2006/relationships/tags" Target="../tags/tag19.xml"/><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3.xml"/><Relationship Id="rId3" Type="http://schemas.openxmlformats.org/officeDocument/2006/relationships/image" Target="../media/image13.png"/><Relationship Id="rId2" Type="http://schemas.openxmlformats.org/officeDocument/2006/relationships/tags" Target="../tags/tag20.xml"/><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tags" Target="../tags/tag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xml"/><Relationship Id="rId2" Type="http://schemas.openxmlformats.org/officeDocument/2006/relationships/image" Target="../media/image16.png"/><Relationship Id="rId1" Type="http://schemas.openxmlformats.org/officeDocument/2006/relationships/tags" Target="../tags/tag2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3.xml"/><Relationship Id="rId3" Type="http://schemas.openxmlformats.org/officeDocument/2006/relationships/tags" Target="../tags/tag25.xml"/><Relationship Id="rId2" Type="http://schemas.openxmlformats.org/officeDocument/2006/relationships/image" Target="../media/image17.png"/><Relationship Id="rId1" Type="http://schemas.openxmlformats.org/officeDocument/2006/relationships/tags" Target="../tags/tag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hyperlink" Target="https://www.51jiaoxi.com/"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hyperlink" Target="https://www.51jiaoxi.com/article-1323.html" TargetMode="External"/><Relationship Id="rId1" Type="http://schemas.openxmlformats.org/officeDocument/2006/relationships/hyperlink" Target="https://www.51jiaox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37091" y="1683643"/>
            <a:ext cx="3007360" cy="645160"/>
          </a:xfrm>
          <a:prstGeom prst="rect">
            <a:avLst/>
          </a:prstGeom>
        </p:spPr>
        <p:txBody>
          <a:bodyPr wrap="none">
            <a:spAutoFit/>
          </a:bodyPr>
          <a:lstStyle/>
          <a:p>
            <a:pPr>
              <a:defRPr/>
            </a:pPr>
            <a:r>
              <a:rPr lang="zh-CN" altLang="en-US" sz="3600" dirty="0" smtClean="0">
                <a:latin typeface="微软雅黑" panose="020B0503020204020204" charset="-122"/>
                <a:ea typeface="微软雅黑" panose="020B0503020204020204" charset="-122"/>
                <a:cs typeface="微软雅黑" panose="020B0503020204020204" charset="-122"/>
                <a:sym typeface="字魂105号-简雅黑" panose="00000500000000000000" pitchFamily="2" charset="-122"/>
              </a:rPr>
              <a:t>第</a:t>
            </a:r>
            <a:r>
              <a:rPr lang="en-US" altLang="zh-CN" sz="3600" dirty="0" smtClean="0">
                <a:latin typeface="微软雅黑" panose="020B0503020204020204" charset="-122"/>
                <a:ea typeface="微软雅黑" panose="020B0503020204020204" charset="-122"/>
                <a:cs typeface="微软雅黑" panose="020B0503020204020204" charset="-122"/>
                <a:sym typeface="字魂105号-简雅黑" panose="00000500000000000000" pitchFamily="2" charset="-122"/>
              </a:rPr>
              <a:t>1</a:t>
            </a:r>
            <a:r>
              <a:rPr lang="zh-CN" altLang="en-US" sz="3600" dirty="0" smtClean="0">
                <a:latin typeface="微软雅黑" panose="020B0503020204020204" charset="-122"/>
                <a:ea typeface="微软雅黑" panose="020B0503020204020204" charset="-122"/>
                <a:cs typeface="微软雅黑" panose="020B0503020204020204" charset="-122"/>
                <a:sym typeface="字魂105号-简雅黑" panose="00000500000000000000" pitchFamily="2" charset="-122"/>
              </a:rPr>
              <a:t>单元  负数</a:t>
            </a:r>
            <a:endParaRPr lang="zh-CN" altLang="en-US" sz="3600" dirty="0" smtClean="0">
              <a:latin typeface="微软雅黑" panose="020B0503020204020204" charset="-122"/>
              <a:ea typeface="微软雅黑" panose="020B0503020204020204" charset="-122"/>
              <a:cs typeface="微软雅黑" panose="020B0503020204020204" charset="-122"/>
              <a:sym typeface="字魂105号-简雅黑" panose="00000500000000000000" pitchFamily="2" charset="-122"/>
            </a:endParaRPr>
          </a:p>
        </p:txBody>
      </p:sp>
      <p:sp>
        <p:nvSpPr>
          <p:cNvPr id="3" name="矩形 2"/>
          <p:cNvSpPr/>
          <p:nvPr/>
        </p:nvSpPr>
        <p:spPr>
          <a:xfrm>
            <a:off x="4537204" y="4130400"/>
            <a:ext cx="3230880" cy="460375"/>
          </a:xfrm>
          <a:prstGeom prst="rect">
            <a:avLst/>
          </a:prstGeom>
        </p:spPr>
        <p:txBody>
          <a:bodyPr wrap="none">
            <a:spAutoFit/>
          </a:bodyPr>
          <a:lstStyle/>
          <a:p>
            <a:pPr algn="l"/>
            <a:r>
              <a:rPr lang="zh-CN" altLang="en-US" sz="2400" dirty="0">
                <a:latin typeface="微软雅黑" panose="020B0503020204020204" charset="-122"/>
                <a:ea typeface="微软雅黑" panose="020B0503020204020204" charset="-122"/>
                <a:sym typeface="字魂105号-简雅黑" panose="00000500000000000000" pitchFamily="2" charset="-122"/>
              </a:rPr>
              <a:t>人教版</a:t>
            </a:r>
            <a:r>
              <a:rPr lang="zh-CN" altLang="en-US" sz="2400" dirty="0" smtClean="0">
                <a:latin typeface="微软雅黑" panose="020B0503020204020204" charset="-122"/>
                <a:ea typeface="微软雅黑" panose="020B0503020204020204" charset="-122"/>
                <a:sym typeface="字魂105号-简雅黑" panose="00000500000000000000" pitchFamily="2" charset="-122"/>
              </a:rPr>
              <a:t>数学</a:t>
            </a:r>
            <a:r>
              <a:rPr lang="zh-CN" altLang="en-US" sz="2400" dirty="0">
                <a:latin typeface="微软雅黑" panose="020B0503020204020204" charset="-122"/>
                <a:ea typeface="微软雅黑" panose="020B0503020204020204" charset="-122"/>
                <a:sym typeface="字魂105号-简雅黑" panose="00000500000000000000" pitchFamily="2" charset="-122"/>
              </a:rPr>
              <a:t>六</a:t>
            </a:r>
            <a:r>
              <a:rPr lang="zh-CN" altLang="en-US" sz="2400" dirty="0" smtClean="0">
                <a:latin typeface="微软雅黑" panose="020B0503020204020204" charset="-122"/>
                <a:ea typeface="微软雅黑" panose="020B0503020204020204" charset="-122"/>
                <a:sym typeface="字魂105号-简雅黑" panose="00000500000000000000" pitchFamily="2" charset="-122"/>
              </a:rPr>
              <a:t>年级下册</a:t>
            </a:r>
            <a:endParaRPr lang="zh-CN" altLang="en-US" sz="2400" dirty="0">
              <a:latin typeface="微软雅黑" panose="020B0503020204020204" charset="-122"/>
              <a:ea typeface="微软雅黑" panose="020B0503020204020204" charset="-122"/>
              <a:sym typeface="字魂105号-简雅黑" panose="00000500000000000000" pitchFamily="2" charset="-122"/>
            </a:endParaRPr>
          </a:p>
        </p:txBody>
      </p:sp>
      <p:grpSp>
        <p:nvGrpSpPr>
          <p:cNvPr id="5" name="组合 4"/>
          <p:cNvGrpSpPr/>
          <p:nvPr/>
        </p:nvGrpSpPr>
        <p:grpSpPr>
          <a:xfrm>
            <a:off x="2578793" y="2582040"/>
            <a:ext cx="7034414" cy="1113858"/>
            <a:chOff x="3164152" y="3162192"/>
            <a:chExt cx="5560136" cy="1113858"/>
          </a:xfrm>
        </p:grpSpPr>
        <p:sp>
          <p:nvSpPr>
            <p:cNvPr id="6" name="矩形 5"/>
            <p:cNvSpPr/>
            <p:nvPr/>
          </p:nvSpPr>
          <p:spPr>
            <a:xfrm>
              <a:off x="4392291" y="3162192"/>
              <a:ext cx="4331997" cy="1106805"/>
            </a:xfrm>
            <a:prstGeom prst="rect">
              <a:avLst/>
            </a:prstGeom>
          </p:spPr>
          <p:txBody>
            <a:bodyPr wrap="square">
              <a:spAutoFit/>
            </a:bodyPr>
            <a:lstStyle/>
            <a:p>
              <a:pPr algn="dist">
                <a:defRPr/>
              </a:pPr>
              <a:r>
                <a:rPr lang="zh-CN" altLang="en-US" sz="6600" b="1" dirty="0" smtClean="0">
                  <a:latin typeface="微软雅黑" panose="020B0503020204020204" charset="-122"/>
                  <a:ea typeface="微软雅黑" panose="020B0503020204020204" charset="-122"/>
                  <a:cs typeface="+mn-ea"/>
                  <a:sym typeface="字魂105号-简雅黑" panose="00000500000000000000" pitchFamily="2" charset="-122"/>
                </a:rPr>
                <a:t>负数的认识</a:t>
              </a:r>
              <a:endParaRPr lang="zh-CN" altLang="en-US" sz="6600" b="1" dirty="0" smtClean="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7" name="矩形 6"/>
            <p:cNvSpPr/>
            <p:nvPr/>
          </p:nvSpPr>
          <p:spPr>
            <a:xfrm>
              <a:off x="3164152" y="3271480"/>
              <a:ext cx="1228139" cy="1004570"/>
            </a:xfrm>
            <a:prstGeom prst="rect">
              <a:avLst/>
            </a:prstGeom>
          </p:spPr>
          <p:txBody>
            <a:bodyPr wrap="square">
              <a:spAutoFit/>
            </a:bodyPr>
            <a:lstStyle/>
            <a:p>
              <a:pPr>
                <a:lnSpc>
                  <a:spcPct val="90000"/>
                </a:lnSpc>
                <a:spcBef>
                  <a:spcPts val="1000"/>
                </a:spcBef>
              </a:pPr>
              <a:r>
                <a:rPr lang="en-US" altLang="zh-CN" sz="6600" dirty="0" smtClean="0">
                  <a:latin typeface="微软雅黑" panose="020B0503020204020204" charset="-122"/>
                  <a:ea typeface="微软雅黑" panose="020B0503020204020204" charset="-122"/>
                  <a:cs typeface="+mn-ea"/>
                  <a:sym typeface="字魂105号-简雅黑" panose="00000500000000000000" pitchFamily="2" charset="-122"/>
                </a:rPr>
                <a:t>1.1</a:t>
              </a:r>
              <a:endParaRPr lang="en-US" altLang="zh-CN" sz="6600" dirty="0" smtClean="0">
                <a:latin typeface="微软雅黑" panose="020B0503020204020204" charset="-122"/>
                <a:ea typeface="微软雅黑" panose="020B0503020204020204" charset="-122"/>
                <a:cs typeface="+mn-ea"/>
                <a:sym typeface="字魂105号-简雅黑" panose="00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8883650" y="4694555"/>
            <a:ext cx="427990" cy="44450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圆角矩形 20"/>
          <p:cNvSpPr/>
          <p:nvPr/>
        </p:nvSpPr>
        <p:spPr>
          <a:xfrm>
            <a:off x="3931285" y="4679315"/>
            <a:ext cx="427990" cy="44450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圆角矩形 19"/>
          <p:cNvSpPr/>
          <p:nvPr/>
        </p:nvSpPr>
        <p:spPr>
          <a:xfrm>
            <a:off x="7272020" y="3481070"/>
            <a:ext cx="427990" cy="4445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圆角矩形 18"/>
          <p:cNvSpPr/>
          <p:nvPr/>
        </p:nvSpPr>
        <p:spPr>
          <a:xfrm>
            <a:off x="3091815" y="3512820"/>
            <a:ext cx="427990" cy="4445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圆角矩形 17"/>
          <p:cNvSpPr/>
          <p:nvPr/>
        </p:nvSpPr>
        <p:spPr>
          <a:xfrm>
            <a:off x="7588885" y="2522855"/>
            <a:ext cx="427990" cy="444500"/>
          </a:xfrm>
          <a:prstGeom prst="roundRect">
            <a:avLst/>
          </a:prstGeom>
          <a:solidFill>
            <a:srgbClr val="F354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圆角矩形 16"/>
          <p:cNvSpPr/>
          <p:nvPr/>
        </p:nvSpPr>
        <p:spPr>
          <a:xfrm>
            <a:off x="3337560" y="2506980"/>
            <a:ext cx="427990" cy="444500"/>
          </a:xfrm>
          <a:prstGeom prst="roundRect">
            <a:avLst/>
          </a:prstGeom>
          <a:solidFill>
            <a:srgbClr val="F354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en-US" sz="2800" dirty="0" smtClean="0">
                <a:latin typeface="字魂70号-灵悦黑体" panose="00000500000000000000" pitchFamily="2" charset="-122"/>
                <a:ea typeface="字魂70号-灵悦黑体" panose="00000500000000000000" pitchFamily="2" charset="-122"/>
                <a:cs typeface="+mn-ea"/>
                <a:sym typeface="字魂105号-简雅黑" panose="00000500000000000000" pitchFamily="2" charset="-122"/>
              </a:rPr>
              <a:t>情景导入</a:t>
            </a:r>
            <a:endParaRPr lang="zh-CN" altLang="en-US" sz="2800" dirty="0">
              <a:latin typeface="字魂70号-灵悦黑体" panose="00000500000000000000" pitchFamily="2" charset="-122"/>
              <a:ea typeface="字魂70号-灵悦黑体" panose="00000500000000000000" pitchFamily="2" charset="-122"/>
              <a:cs typeface="+mn-ea"/>
              <a:sym typeface="字魂105号-简雅黑" panose="00000500000000000000" pitchFamily="2" charset="-122"/>
            </a:endParaRPr>
          </a:p>
        </p:txBody>
      </p:sp>
      <p:grpSp>
        <p:nvGrpSpPr>
          <p:cNvPr id="6" name="组合 5"/>
          <p:cNvGrpSpPr/>
          <p:nvPr/>
        </p:nvGrpSpPr>
        <p:grpSpPr>
          <a:xfrm>
            <a:off x="1970405" y="1390650"/>
            <a:ext cx="8609965" cy="575310"/>
            <a:chOff x="1803" y="2465"/>
            <a:chExt cx="13559" cy="906"/>
          </a:xfrm>
        </p:grpSpPr>
        <p:grpSp>
          <p:nvGrpSpPr>
            <p:cNvPr id="5" name="组合 4"/>
            <p:cNvGrpSpPr/>
            <p:nvPr/>
          </p:nvGrpSpPr>
          <p:grpSpPr>
            <a:xfrm>
              <a:off x="3674" y="2465"/>
              <a:ext cx="11689" cy="907"/>
              <a:chOff x="4346" y="2465"/>
              <a:chExt cx="11689" cy="907"/>
            </a:xfrm>
          </p:grpSpPr>
          <p:sp>
            <p:nvSpPr>
              <p:cNvPr id="43" name="圆角矩形 42"/>
              <p:cNvSpPr/>
              <p:nvPr/>
            </p:nvSpPr>
            <p:spPr>
              <a:xfrm>
                <a:off x="4346" y="2465"/>
                <a:ext cx="11193" cy="907"/>
              </a:xfrm>
              <a:prstGeom prst="roundRect">
                <a:avLst>
                  <a:gd name="adj" fmla="val 50000"/>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800">
                  <a:solidFill>
                    <a:schemeClr val="tx1"/>
                  </a:solidFill>
                  <a:latin typeface="微软雅黑" panose="020B0503020204020204" charset="-122"/>
                  <a:ea typeface="微软雅黑" panose="020B0503020204020204" charset="-122"/>
                </a:endParaRPr>
              </a:p>
            </p:txBody>
          </p:sp>
          <p:sp>
            <p:nvSpPr>
              <p:cNvPr id="3" name="文本框 2"/>
              <p:cNvSpPr txBox="1"/>
              <p:nvPr/>
            </p:nvSpPr>
            <p:spPr>
              <a:xfrm>
                <a:off x="5635" y="2567"/>
                <a:ext cx="10400" cy="725"/>
              </a:xfrm>
              <a:prstGeom prst="rect">
                <a:avLst/>
              </a:prstGeom>
              <a:noFill/>
            </p:spPr>
            <p:txBody>
              <a:bodyPr wrap="square" rtlCol="0" anchor="t">
                <a:spAutoFit/>
              </a:bodyPr>
              <a:p>
                <a:pPr defTabSz="685800"/>
                <a:r>
                  <a:rPr lang="zh-CN" altLang="en-US" sz="2400" dirty="0">
                    <a:solidFill>
                      <a:prstClr val="black"/>
                    </a:solidFill>
                    <a:latin typeface="微软雅黑" panose="020B0503020204020204" charset="-122"/>
                    <a:ea typeface="微软雅黑" panose="020B0503020204020204" charset="-122"/>
                    <a:sym typeface="+mn-ea"/>
                  </a:rPr>
                  <a:t>请说出与下面</a:t>
                </a:r>
                <a:r>
                  <a:rPr lang="zh-CN" altLang="en-US" sz="2400" dirty="0">
                    <a:solidFill>
                      <a:prstClr val="black"/>
                    </a:solidFill>
                    <a:latin typeface="微软雅黑" panose="020B0503020204020204" charset="-122"/>
                    <a:ea typeface="微软雅黑" panose="020B0503020204020204" charset="-122"/>
                    <a:sym typeface="+mn-ea"/>
                  </a:rPr>
                  <a:t>词语或</a:t>
                </a:r>
                <a:r>
                  <a:rPr lang="zh-CN" altLang="en-US" sz="2400" dirty="0" smtClean="0">
                    <a:solidFill>
                      <a:prstClr val="black"/>
                    </a:solidFill>
                    <a:latin typeface="微软雅黑" panose="020B0503020204020204" charset="-122"/>
                    <a:ea typeface="微软雅黑" panose="020B0503020204020204" charset="-122"/>
                    <a:sym typeface="+mn-ea"/>
                  </a:rPr>
                  <a:t>句子</a:t>
                </a:r>
                <a:r>
                  <a:rPr lang="zh-CN" altLang="en-US" sz="2400" dirty="0">
                    <a:solidFill>
                      <a:prstClr val="black"/>
                    </a:solidFill>
                    <a:latin typeface="微软雅黑" panose="020B0503020204020204" charset="-122"/>
                    <a:ea typeface="微软雅黑" panose="020B0503020204020204" charset="-122"/>
                    <a:sym typeface="+mn-ea"/>
                  </a:rPr>
                  <a:t>相反的词语或</a:t>
                </a:r>
                <a:r>
                  <a:rPr lang="zh-CN" altLang="en-US" sz="2400" dirty="0" smtClean="0">
                    <a:solidFill>
                      <a:prstClr val="black"/>
                    </a:solidFill>
                    <a:latin typeface="微软雅黑" panose="020B0503020204020204" charset="-122"/>
                    <a:ea typeface="微软雅黑" panose="020B0503020204020204" charset="-122"/>
                    <a:sym typeface="+mn-ea"/>
                  </a:rPr>
                  <a:t>句子。</a:t>
                </a:r>
                <a:endParaRPr lang="zh-CN" altLang="en-US" sz="2400" dirty="0" smtClean="0">
                  <a:solidFill>
                    <a:prstClr val="black"/>
                  </a:solidFill>
                  <a:latin typeface="微软雅黑" panose="020B0503020204020204" charset="-122"/>
                  <a:ea typeface="微软雅黑" panose="020B0503020204020204" charset="-122"/>
                  <a:sym typeface="+mn-ea"/>
                </a:endParaRPr>
              </a:p>
            </p:txBody>
          </p:sp>
        </p:grpSp>
        <p:grpSp>
          <p:nvGrpSpPr>
            <p:cNvPr id="4" name="组合 3"/>
            <p:cNvGrpSpPr/>
            <p:nvPr/>
          </p:nvGrpSpPr>
          <p:grpSpPr>
            <a:xfrm>
              <a:off x="1803" y="2465"/>
              <a:ext cx="3013" cy="906"/>
              <a:chOff x="2190" y="2465"/>
              <a:chExt cx="3013" cy="906"/>
            </a:xfrm>
          </p:grpSpPr>
          <p:sp>
            <p:nvSpPr>
              <p:cNvPr id="46" name="圆角矩形 45"/>
              <p:cNvSpPr/>
              <p:nvPr/>
            </p:nvSpPr>
            <p:spPr>
              <a:xfrm>
                <a:off x="2190" y="2465"/>
                <a:ext cx="2992" cy="907"/>
              </a:xfrm>
              <a:prstGeom prst="roundRect">
                <a:avLst>
                  <a:gd name="adj" fmla="val 50000"/>
                </a:avLst>
              </a:prstGeom>
              <a:solidFill>
                <a:schemeClr val="bg1"/>
              </a:solidFill>
              <a:ln w="19050">
                <a:solidFill>
                  <a:srgbClr val="F3AD00"/>
                </a:solidFill>
              </a:ln>
              <a:effectLst>
                <a:glow rad="101600">
                  <a:schemeClr val="accent4">
                    <a:satMod val="175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2" name="文本框 1"/>
              <p:cNvSpPr txBox="1"/>
              <p:nvPr/>
            </p:nvSpPr>
            <p:spPr>
              <a:xfrm>
                <a:off x="2601" y="2537"/>
                <a:ext cx="2602" cy="725"/>
              </a:xfrm>
              <a:prstGeom prst="rect">
                <a:avLst/>
              </a:prstGeom>
              <a:noFill/>
            </p:spPr>
            <p:txBody>
              <a:bodyPr wrap="square" rtlCol="0" anchor="t">
                <a:spAutoFit/>
              </a:bodyPr>
              <a:p>
                <a:pPr defTabSz="685800" eaLnBrk="1" hangingPunct="1"/>
                <a:r>
                  <a:rPr lang="zh-CN" altLang="en-US" sz="2400" dirty="0">
                    <a:solidFill>
                      <a:prstClr val="black"/>
                    </a:solidFill>
                    <a:latin typeface="微软雅黑" panose="020B0503020204020204" charset="-122"/>
                    <a:ea typeface="微软雅黑" panose="020B0503020204020204" charset="-122"/>
                    <a:sym typeface="+mn-ea"/>
                  </a:rPr>
                  <a:t>游戏规则：</a:t>
                </a:r>
                <a:endParaRPr lang="zh-CN" altLang="en-US" sz="2400" dirty="0">
                  <a:solidFill>
                    <a:prstClr val="black"/>
                  </a:solidFill>
                  <a:latin typeface="微软雅黑" panose="020B0503020204020204" charset="-122"/>
                  <a:ea typeface="微软雅黑" panose="020B0503020204020204" charset="-122"/>
                  <a:sym typeface="+mn-ea"/>
                </a:endParaRPr>
              </a:p>
            </p:txBody>
          </p:sp>
        </p:grpSp>
      </p:grpSp>
      <p:sp>
        <p:nvSpPr>
          <p:cNvPr id="7" name="文本框 6"/>
          <p:cNvSpPr txBox="1"/>
          <p:nvPr/>
        </p:nvSpPr>
        <p:spPr>
          <a:xfrm>
            <a:off x="3000375" y="2484120"/>
            <a:ext cx="1127125" cy="460375"/>
          </a:xfrm>
          <a:prstGeom prst="rect">
            <a:avLst/>
          </a:prstGeom>
          <a:noFill/>
        </p:spPr>
        <p:txBody>
          <a:bodyPr wrap="square" rtlCol="0" anchor="t">
            <a:spAutoFit/>
          </a:bodyPr>
          <a:p>
            <a:pPr defTabSz="685800"/>
            <a:r>
              <a:rPr lang="zh-CN" altLang="en-US" sz="2400">
                <a:solidFill>
                  <a:schemeClr val="tx1"/>
                </a:solidFill>
                <a:latin typeface="微软雅黑" panose="020B0503020204020204" charset="-122"/>
                <a:ea typeface="微软雅黑" panose="020B0503020204020204" charset="-122"/>
                <a:sym typeface="+mn-ea"/>
              </a:rPr>
              <a:t>向上</a:t>
            </a:r>
            <a:r>
              <a:rPr lang="zh-CN" altLang="en-US" sz="2400" smtClean="0">
                <a:solidFill>
                  <a:schemeClr val="tx1"/>
                </a:solidFill>
                <a:latin typeface="微软雅黑" panose="020B0503020204020204" charset="-122"/>
                <a:ea typeface="微软雅黑" panose="020B0503020204020204" charset="-122"/>
                <a:sym typeface="+mn-ea"/>
              </a:rPr>
              <a:t>看</a:t>
            </a:r>
            <a:endParaRPr lang="zh-CN" altLang="en-US" sz="2400" smtClean="0">
              <a:solidFill>
                <a:schemeClr val="tx1"/>
              </a:solidFill>
              <a:latin typeface="微软雅黑" panose="020B0503020204020204" charset="-122"/>
              <a:ea typeface="微软雅黑" panose="020B0503020204020204" charset="-122"/>
              <a:sym typeface="+mn-ea"/>
            </a:endParaRPr>
          </a:p>
        </p:txBody>
      </p:sp>
      <p:sp>
        <p:nvSpPr>
          <p:cNvPr id="8" name="右箭头 7"/>
          <p:cNvSpPr/>
          <p:nvPr/>
        </p:nvSpPr>
        <p:spPr>
          <a:xfrm>
            <a:off x="5492750" y="2508885"/>
            <a:ext cx="571500" cy="411480"/>
          </a:xfrm>
          <a:prstGeom prst="rightArrow">
            <a:avLst>
              <a:gd name="adj1" fmla="val 50000"/>
              <a:gd name="adj2" fmla="val 10416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7239000" y="2508885"/>
            <a:ext cx="1127125" cy="460375"/>
          </a:xfrm>
          <a:prstGeom prst="rect">
            <a:avLst/>
          </a:prstGeom>
          <a:noFill/>
        </p:spPr>
        <p:txBody>
          <a:bodyPr wrap="square" rtlCol="0" anchor="t">
            <a:spAutoFit/>
          </a:bodyPr>
          <a:p>
            <a:pPr defTabSz="685800"/>
            <a:r>
              <a:rPr lang="zh-CN" altLang="en-US" sz="2400">
                <a:solidFill>
                  <a:schemeClr val="tx1"/>
                </a:solidFill>
                <a:latin typeface="微软雅黑" panose="020B0503020204020204" charset="-122"/>
                <a:ea typeface="微软雅黑" panose="020B0503020204020204" charset="-122"/>
                <a:sym typeface="+mn-ea"/>
              </a:rPr>
              <a:t>向下</a:t>
            </a:r>
            <a:r>
              <a:rPr lang="zh-CN" altLang="en-US" sz="2400" smtClean="0">
                <a:solidFill>
                  <a:schemeClr val="tx1"/>
                </a:solidFill>
                <a:latin typeface="微软雅黑" panose="020B0503020204020204" charset="-122"/>
                <a:ea typeface="微软雅黑" panose="020B0503020204020204" charset="-122"/>
                <a:sym typeface="+mn-ea"/>
              </a:rPr>
              <a:t>看</a:t>
            </a:r>
            <a:endParaRPr lang="zh-CN" altLang="en-US" sz="2400" smtClean="0">
              <a:solidFill>
                <a:schemeClr val="tx1"/>
              </a:solidFill>
              <a:latin typeface="微软雅黑" panose="020B0503020204020204" charset="-122"/>
              <a:ea typeface="微软雅黑" panose="020B0503020204020204" charset="-122"/>
              <a:sym typeface="+mn-ea"/>
            </a:endParaRPr>
          </a:p>
        </p:txBody>
      </p:sp>
      <p:sp>
        <p:nvSpPr>
          <p:cNvPr id="14" name="TextBox 8"/>
          <p:cNvSpPr txBox="1"/>
          <p:nvPr/>
        </p:nvSpPr>
        <p:spPr>
          <a:xfrm>
            <a:off x="2759078" y="3462280"/>
            <a:ext cx="1758950" cy="460375"/>
          </a:xfrm>
          <a:prstGeom prst="rect">
            <a:avLst/>
          </a:prstGeom>
          <a:noFill/>
        </p:spPr>
        <p:txBody>
          <a:bodyPr wrap="none" rtlCol="0">
            <a:spAutoFit/>
          </a:bodyPr>
          <a:p>
            <a:pPr defTabSz="685800"/>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向东走</a:t>
            </a:r>
            <a:r>
              <a:rPr lang="en-US" altLang="zh-CN" sz="2400">
                <a:solidFill>
                  <a:prstClr val="black"/>
                </a:solidFill>
                <a:latin typeface="微软雅黑" panose="020B0503020204020204" charset="-122"/>
                <a:ea typeface="微软雅黑" panose="020B0503020204020204" charset="-122"/>
                <a:cs typeface="微软雅黑" panose="020B0503020204020204" charset="-122"/>
              </a:rPr>
              <a:t>50</a:t>
            </a:r>
            <a:r>
              <a:rPr lang="zh-CN" altLang="en-US" sz="2400" smtClean="0">
                <a:solidFill>
                  <a:prstClr val="black"/>
                </a:solidFill>
                <a:latin typeface="微软雅黑" panose="020B0503020204020204" charset="-122"/>
                <a:ea typeface="微软雅黑" panose="020B0503020204020204" charset="-122"/>
                <a:cs typeface="微软雅黑" panose="020B0503020204020204" charset="-122"/>
              </a:rPr>
              <a:t>米</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10" name="TextBox 8"/>
          <p:cNvSpPr txBox="1"/>
          <p:nvPr/>
        </p:nvSpPr>
        <p:spPr>
          <a:xfrm>
            <a:off x="6923408" y="3462280"/>
            <a:ext cx="1758950" cy="460375"/>
          </a:xfrm>
          <a:prstGeom prst="rect">
            <a:avLst/>
          </a:prstGeom>
          <a:noFill/>
        </p:spPr>
        <p:txBody>
          <a:bodyPr wrap="none" rtlCol="0">
            <a:spAutoFit/>
          </a:bodyPr>
          <a:p>
            <a:pPr defTabSz="685800"/>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向西走</a:t>
            </a:r>
            <a:r>
              <a:rPr lang="en-US" altLang="zh-CN" sz="2400">
                <a:solidFill>
                  <a:prstClr val="black"/>
                </a:solidFill>
                <a:latin typeface="微软雅黑" panose="020B0503020204020204" charset="-122"/>
                <a:ea typeface="微软雅黑" panose="020B0503020204020204" charset="-122"/>
                <a:cs typeface="微软雅黑" panose="020B0503020204020204" charset="-122"/>
              </a:rPr>
              <a:t>50</a:t>
            </a:r>
            <a:r>
              <a:rPr lang="zh-CN" altLang="en-US" sz="2400" smtClean="0">
                <a:solidFill>
                  <a:prstClr val="black"/>
                </a:solidFill>
                <a:latin typeface="微软雅黑" panose="020B0503020204020204" charset="-122"/>
                <a:ea typeface="微软雅黑" panose="020B0503020204020204" charset="-122"/>
                <a:cs typeface="微软雅黑" panose="020B0503020204020204" charset="-122"/>
              </a:rPr>
              <a:t>米</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12" name="右箭头 11"/>
          <p:cNvSpPr/>
          <p:nvPr/>
        </p:nvSpPr>
        <p:spPr>
          <a:xfrm>
            <a:off x="5492750" y="3462655"/>
            <a:ext cx="571500" cy="411480"/>
          </a:xfrm>
          <a:prstGeom prst="rightArrow">
            <a:avLst>
              <a:gd name="adj1" fmla="val 50000"/>
              <a:gd name="adj2" fmla="val 10416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1462405" y="4663440"/>
            <a:ext cx="4176395" cy="460375"/>
          </a:xfrm>
          <a:prstGeom prst="rect">
            <a:avLst/>
          </a:prstGeom>
          <a:noFill/>
        </p:spPr>
        <p:txBody>
          <a:bodyPr wrap="square" rtlCol="0" anchor="t">
            <a:spAutoFit/>
          </a:bodyPr>
          <a:p>
            <a:pPr defTabSz="685800"/>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小刚在知识竞赛中赢了</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分</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15" name="右箭头 14"/>
          <p:cNvSpPr/>
          <p:nvPr/>
        </p:nvSpPr>
        <p:spPr>
          <a:xfrm>
            <a:off x="5492750" y="4663440"/>
            <a:ext cx="571500" cy="411480"/>
          </a:xfrm>
          <a:prstGeom prst="rightArrow">
            <a:avLst>
              <a:gd name="adj1" fmla="val 50000"/>
              <a:gd name="adj2" fmla="val 10416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6404610" y="4663440"/>
            <a:ext cx="4176395" cy="460375"/>
          </a:xfrm>
          <a:prstGeom prst="rect">
            <a:avLst/>
          </a:prstGeom>
          <a:noFill/>
        </p:spPr>
        <p:txBody>
          <a:bodyPr wrap="square" rtlCol="0" anchor="t">
            <a:spAutoFit/>
          </a:bodyPr>
          <a:p>
            <a:pPr defTabSz="685800"/>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小刚在知识竞赛中输了</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分</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nvGrpSpPr>
          <p:cNvPr id="30" name="组合 29"/>
          <p:cNvGrpSpPr/>
          <p:nvPr/>
        </p:nvGrpSpPr>
        <p:grpSpPr>
          <a:xfrm>
            <a:off x="4399915" y="5349875"/>
            <a:ext cx="2927985" cy="732790"/>
            <a:chOff x="6641" y="8425"/>
            <a:chExt cx="4611" cy="1154"/>
          </a:xfrm>
        </p:grpSpPr>
        <p:sp>
          <p:nvSpPr>
            <p:cNvPr id="24" name="文本框 23"/>
            <p:cNvSpPr txBox="1"/>
            <p:nvPr/>
          </p:nvSpPr>
          <p:spPr>
            <a:xfrm>
              <a:off x="6948" y="8642"/>
              <a:ext cx="4304" cy="725"/>
            </a:xfrm>
            <a:prstGeom prst="rect">
              <a:avLst/>
            </a:prstGeom>
            <a:noFill/>
          </p:spPr>
          <p:txBody>
            <a:bodyPr wrap="square" rtlCol="0" anchor="t">
              <a:spAutoFit/>
            </a:bodyPr>
            <a:p>
              <a:pPr algn="l" defTabSz="685800" eaLnBrk="1" hangingPunct="1"/>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相反</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意义的</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量</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25" name="组合 24"/>
            <p:cNvGrpSpPr/>
            <p:nvPr/>
          </p:nvGrpSpPr>
          <p:grpSpPr>
            <a:xfrm>
              <a:off x="6641" y="8425"/>
              <a:ext cx="4587" cy="1154"/>
              <a:chOff x="3459" y="7322"/>
              <a:chExt cx="6180" cy="3005"/>
            </a:xfrm>
          </p:grpSpPr>
          <p:sp>
            <p:nvSpPr>
              <p:cNvPr id="26" name="流程图: 可选过程 25"/>
              <p:cNvSpPr/>
              <p:nvPr/>
            </p:nvSpPr>
            <p:spPr>
              <a:xfrm>
                <a:off x="3526" y="7396"/>
                <a:ext cx="6009" cy="2835"/>
              </a:xfrm>
              <a:prstGeom prst="flowChartAlternateProcess">
                <a:avLst/>
              </a:prstGeom>
              <a:noFill/>
              <a:ln w="28575" cmpd="sng">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7" name="组合 26"/>
              <p:cNvGrpSpPr/>
              <p:nvPr/>
            </p:nvGrpSpPr>
            <p:grpSpPr>
              <a:xfrm>
                <a:off x="3459" y="7322"/>
                <a:ext cx="6180" cy="3005"/>
                <a:chOff x="-157" y="3633"/>
                <a:chExt cx="6180" cy="3005"/>
              </a:xfrm>
            </p:grpSpPr>
            <p:sp>
              <p:nvSpPr>
                <p:cNvPr id="28" name="流程图: 可选过程 27"/>
                <p:cNvSpPr/>
                <p:nvPr/>
              </p:nvSpPr>
              <p:spPr>
                <a:xfrm>
                  <a:off x="16" y="3782"/>
                  <a:ext cx="5851" cy="2685"/>
                </a:xfrm>
                <a:prstGeom prst="flowChartAlternateProcess">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流程图: 可选过程 28"/>
                <p:cNvSpPr/>
                <p:nvPr/>
              </p:nvSpPr>
              <p:spPr>
                <a:xfrm>
                  <a:off x="-157" y="3633"/>
                  <a:ext cx="6180" cy="3005"/>
                </a:xfrm>
                <a:prstGeom prst="flowChartAlternateProcess">
                  <a:avLst/>
                </a:prstGeom>
                <a:noFill/>
                <a:ln w="38100" cmpd="sng">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3" presetClass="entr" presetSubtype="16"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16"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23" presetClass="entr" presetSubtype="16"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nodeType="click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ppt_y</p:attrName>
                                        </p:attrNameLst>
                                      </p:cBhvr>
                                      <p:tavLst>
                                        <p:tav tm="0">
                                          <p:val>
                                            <p:strVal val="#ppt_y+#ppt_h*1.125000"/>
                                          </p:val>
                                        </p:tav>
                                        <p:tav tm="100000">
                                          <p:val>
                                            <p:strVal val="#ppt_y"/>
                                          </p:val>
                                        </p:tav>
                                      </p:tavLst>
                                    </p:anim>
                                    <p:animEffect transition="in" filter="wipe(up)">
                                      <p:cBhvr>
                                        <p:cTn id="7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ldLvl="0" animBg="1"/>
      <p:bldP spid="20" grpId="0" bldLvl="0" animBg="1"/>
      <p:bldP spid="21" grpId="0" bldLvl="0" animBg="1"/>
      <p:bldP spid="23" grpId="0" bldLvl="0" animBg="1"/>
      <p:bldP spid="8" grpId="0" animBg="1"/>
      <p:bldP spid="9" grpId="0"/>
      <p:bldP spid="10" grpId="0"/>
      <p:bldP spid="12" grpId="0" animBg="1"/>
      <p:bldP spid="16"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descr="C:\Users\Administrator\Desktop\截图20230203171926.png截图20230203171926"/>
          <p:cNvPicPr/>
          <p:nvPr/>
        </p:nvPicPr>
        <p:blipFill>
          <a:blip r:embed="rId1"/>
          <a:srcRect/>
          <a:stretch>
            <a:fillRect/>
          </a:stretch>
        </p:blipFill>
        <p:spPr>
          <a:xfrm>
            <a:off x="2235835" y="2335530"/>
            <a:ext cx="7833600" cy="4081780"/>
          </a:xfrm>
          <a:prstGeom prst="rect">
            <a:avLst/>
          </a:prstGeom>
        </p:spPr>
      </p:pic>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2" name="文本框 1"/>
          <p:cNvSpPr txBox="1"/>
          <p:nvPr/>
        </p:nvSpPr>
        <p:spPr>
          <a:xfrm>
            <a:off x="1326198" y="1452245"/>
            <a:ext cx="9051925" cy="883285"/>
          </a:xfrm>
          <a:prstGeom prst="rect">
            <a:avLst/>
          </a:prstGeom>
          <a:noFill/>
        </p:spPr>
        <p:txBody>
          <a:bodyPr wrap="none" rtlCol="0" anchor="t">
            <a:spAutoFit/>
          </a:bodyPr>
          <a:p>
            <a:pPr algn="ctr" defTabSz="685800" eaLnBrk="0" hangingPunct="0">
              <a:lnSpc>
                <a:spcPts val="2800"/>
              </a:lnSpc>
              <a:spcBef>
                <a:spcPct val="20000"/>
              </a:spcBef>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下面是中央气象台</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2022</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年</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1</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月</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21</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日下午发布的六个城市的气温预报</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endParaRPr>
          </a:p>
          <a:p>
            <a:pPr algn="ctr" defTabSz="685800" eaLnBrk="0" hangingPunct="0">
              <a:lnSpc>
                <a:spcPts val="2800"/>
              </a:lnSpc>
              <a:spcBef>
                <a:spcPct val="20000"/>
              </a:spcBef>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2022</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年</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1</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月</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21</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日</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时</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—2022</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年</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1</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月</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22</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日</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20</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时</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a:t>
            </a:r>
            <a:endParaRPr lang="zh-CN" altLang="en-US" sz="2400">
              <a:latin typeface="微软雅黑" panose="020B0503020204020204" charset="-122"/>
              <a:ea typeface="微软雅黑" panose="020B0503020204020204" charset="-122"/>
              <a:cs typeface="微软雅黑" panose="020B0503020204020204" charset="-122"/>
            </a:endParaRPr>
          </a:p>
        </p:txBody>
      </p:sp>
      <p:grpSp>
        <p:nvGrpSpPr>
          <p:cNvPr id="59" name="组合 58"/>
          <p:cNvGrpSpPr/>
          <p:nvPr/>
        </p:nvGrpSpPr>
        <p:grpSpPr>
          <a:xfrm>
            <a:off x="4916805" y="4144645"/>
            <a:ext cx="885190" cy="384810"/>
            <a:chOff x="5769" y="6376"/>
            <a:chExt cx="1394" cy="606"/>
          </a:xfrm>
        </p:grpSpPr>
        <p:sp>
          <p:nvSpPr>
            <p:cNvPr id="4" name="圆角矩形 3"/>
            <p:cNvSpPr/>
            <p:nvPr/>
          </p:nvSpPr>
          <p:spPr>
            <a:xfrm>
              <a:off x="5769" y="6404"/>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 name="文本框 4"/>
            <p:cNvSpPr txBox="1"/>
            <p:nvPr/>
          </p:nvSpPr>
          <p:spPr>
            <a:xfrm>
              <a:off x="5891" y="6376"/>
              <a:ext cx="1023" cy="580"/>
            </a:xfrm>
            <a:prstGeom prst="rect">
              <a:avLst/>
            </a:prstGeom>
            <a:noFill/>
          </p:spPr>
          <p:txBody>
            <a:bodyPr wrap="square" rtlCol="0">
              <a:spAutoFit/>
            </a:bodyPr>
            <a:p>
              <a:r>
                <a:rPr lang="zh-CN" altLang="en-US" sz="1800">
                  <a:latin typeface="微软雅黑" panose="020B0503020204020204" charset="-122"/>
                  <a:ea typeface="微软雅黑" panose="020B0503020204020204" charset="-122"/>
                </a:rPr>
                <a:t>北京</a:t>
              </a:r>
              <a:endParaRPr lang="zh-CN" altLang="en-US" sz="1800">
                <a:latin typeface="微软雅黑" panose="020B0503020204020204" charset="-122"/>
                <a:ea typeface="微软雅黑" panose="020B0503020204020204" charset="-122"/>
              </a:endParaRPr>
            </a:p>
          </p:txBody>
        </p:sp>
      </p:grpSp>
      <p:grpSp>
        <p:nvGrpSpPr>
          <p:cNvPr id="58" name="组合 57"/>
          <p:cNvGrpSpPr/>
          <p:nvPr/>
        </p:nvGrpSpPr>
        <p:grpSpPr>
          <a:xfrm>
            <a:off x="6793865" y="4151630"/>
            <a:ext cx="903605" cy="377825"/>
            <a:chOff x="10699" y="6388"/>
            <a:chExt cx="1423" cy="595"/>
          </a:xfrm>
        </p:grpSpPr>
        <p:sp>
          <p:nvSpPr>
            <p:cNvPr id="6" name="圆角矩形 5"/>
            <p:cNvSpPr/>
            <p:nvPr/>
          </p:nvSpPr>
          <p:spPr>
            <a:xfrm>
              <a:off x="10699" y="6405"/>
              <a:ext cx="1423"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 name="文本框 2"/>
            <p:cNvSpPr txBox="1"/>
            <p:nvPr/>
          </p:nvSpPr>
          <p:spPr>
            <a:xfrm>
              <a:off x="10738" y="6388"/>
              <a:ext cx="136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哈尔滨</a:t>
              </a:r>
              <a:endParaRPr lang="zh-CN" altLang="zh-CN" sz="1800">
                <a:latin typeface="微软雅黑" panose="020B0503020204020204" charset="-122"/>
                <a:ea typeface="微软雅黑" panose="020B0503020204020204" charset="-122"/>
              </a:endParaRPr>
            </a:p>
          </p:txBody>
        </p:sp>
      </p:grpSp>
      <p:grpSp>
        <p:nvGrpSpPr>
          <p:cNvPr id="57" name="组合 56"/>
          <p:cNvGrpSpPr/>
          <p:nvPr/>
        </p:nvGrpSpPr>
        <p:grpSpPr>
          <a:xfrm>
            <a:off x="8977630" y="4119880"/>
            <a:ext cx="885190" cy="375285"/>
            <a:chOff x="13459" y="6254"/>
            <a:chExt cx="1394" cy="591"/>
          </a:xfrm>
        </p:grpSpPr>
        <p:sp>
          <p:nvSpPr>
            <p:cNvPr id="9" name="圆角矩形 8"/>
            <p:cNvSpPr/>
            <p:nvPr/>
          </p:nvSpPr>
          <p:spPr>
            <a:xfrm>
              <a:off x="13459" y="6267"/>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文本框 9"/>
            <p:cNvSpPr txBox="1"/>
            <p:nvPr/>
          </p:nvSpPr>
          <p:spPr>
            <a:xfrm>
              <a:off x="13626" y="6254"/>
              <a:ext cx="100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西安</a:t>
              </a:r>
              <a:endParaRPr lang="zh-CN" altLang="zh-CN" sz="1800">
                <a:latin typeface="微软雅黑" panose="020B0503020204020204" charset="-122"/>
                <a:ea typeface="微软雅黑" panose="020B0503020204020204" charset="-122"/>
              </a:endParaRPr>
            </a:p>
          </p:txBody>
        </p:sp>
      </p:grpSp>
      <p:grpSp>
        <p:nvGrpSpPr>
          <p:cNvPr id="56" name="组合 55"/>
          <p:cNvGrpSpPr/>
          <p:nvPr/>
        </p:nvGrpSpPr>
        <p:grpSpPr>
          <a:xfrm>
            <a:off x="4049395" y="5911215"/>
            <a:ext cx="885190" cy="370205"/>
            <a:chOff x="5072" y="8977"/>
            <a:chExt cx="1394" cy="583"/>
          </a:xfrm>
        </p:grpSpPr>
        <p:sp>
          <p:nvSpPr>
            <p:cNvPr id="12" name="圆角矩形 11"/>
            <p:cNvSpPr/>
            <p:nvPr/>
          </p:nvSpPr>
          <p:spPr>
            <a:xfrm>
              <a:off x="5072" y="8982"/>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文本框 12"/>
            <p:cNvSpPr txBox="1"/>
            <p:nvPr/>
          </p:nvSpPr>
          <p:spPr>
            <a:xfrm>
              <a:off x="5224" y="8977"/>
              <a:ext cx="100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拉萨</a:t>
              </a:r>
              <a:endParaRPr lang="zh-CN" altLang="zh-CN" sz="1800">
                <a:latin typeface="微软雅黑" panose="020B0503020204020204" charset="-122"/>
                <a:ea typeface="微软雅黑" panose="020B0503020204020204" charset="-122"/>
              </a:endParaRPr>
            </a:p>
          </p:txBody>
        </p:sp>
      </p:grpSp>
      <p:grpSp>
        <p:nvGrpSpPr>
          <p:cNvPr id="55" name="组合 54"/>
          <p:cNvGrpSpPr/>
          <p:nvPr/>
        </p:nvGrpSpPr>
        <p:grpSpPr>
          <a:xfrm>
            <a:off x="6292215" y="5893435"/>
            <a:ext cx="885600" cy="384980"/>
            <a:chOff x="9137" y="8818"/>
            <a:chExt cx="1395" cy="606"/>
          </a:xfrm>
        </p:grpSpPr>
        <p:sp>
          <p:nvSpPr>
            <p:cNvPr id="14" name="圆角矩形 13"/>
            <p:cNvSpPr/>
            <p:nvPr/>
          </p:nvSpPr>
          <p:spPr>
            <a:xfrm>
              <a:off x="9137" y="8846"/>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5" name="文本框 14"/>
            <p:cNvSpPr txBox="1"/>
            <p:nvPr/>
          </p:nvSpPr>
          <p:spPr>
            <a:xfrm>
              <a:off x="9304" y="8818"/>
              <a:ext cx="100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武汉</a:t>
              </a:r>
              <a:endParaRPr lang="zh-CN" altLang="zh-CN" sz="1800">
                <a:latin typeface="微软雅黑" panose="020B0503020204020204" charset="-122"/>
                <a:ea typeface="微软雅黑" panose="020B0503020204020204" charset="-122"/>
              </a:endParaRPr>
            </a:p>
          </p:txBody>
        </p:sp>
      </p:grpSp>
      <p:grpSp>
        <p:nvGrpSpPr>
          <p:cNvPr id="54" name="组合 53"/>
          <p:cNvGrpSpPr/>
          <p:nvPr/>
        </p:nvGrpSpPr>
        <p:grpSpPr>
          <a:xfrm>
            <a:off x="8978900" y="5886690"/>
            <a:ext cx="883920" cy="372440"/>
            <a:chOff x="13202" y="8938"/>
            <a:chExt cx="1191" cy="502"/>
          </a:xfrm>
        </p:grpSpPr>
        <p:sp>
          <p:nvSpPr>
            <p:cNvPr id="16" name="圆角矩形 15"/>
            <p:cNvSpPr/>
            <p:nvPr/>
          </p:nvSpPr>
          <p:spPr>
            <a:xfrm>
              <a:off x="13202" y="8947"/>
              <a:ext cx="1191" cy="493"/>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7" name="文本框 16"/>
            <p:cNvSpPr txBox="1"/>
            <p:nvPr/>
          </p:nvSpPr>
          <p:spPr>
            <a:xfrm>
              <a:off x="13346" y="8938"/>
              <a:ext cx="1008" cy="496"/>
            </a:xfrm>
            <a:prstGeom prst="rect">
              <a:avLst/>
            </a:prstGeom>
            <a:noFill/>
          </p:spPr>
          <p:txBody>
            <a:bodyPr wrap="square" rtlCol="0">
              <a:spAutoFit/>
            </a:bodyPr>
            <a:p>
              <a:r>
                <a:rPr lang="zh-CN" altLang="zh-CN" sz="1800">
                  <a:latin typeface="微软雅黑" panose="020B0503020204020204" charset="-122"/>
                  <a:ea typeface="微软雅黑" panose="020B0503020204020204" charset="-122"/>
                </a:rPr>
                <a:t>海口</a:t>
              </a:r>
              <a:endParaRPr lang="zh-CN" altLang="zh-CN" sz="1800">
                <a:latin typeface="微软雅黑" panose="020B0503020204020204" charset="-122"/>
                <a:ea typeface="微软雅黑" panose="020B0503020204020204" charset="-122"/>
              </a:endParaRPr>
            </a:p>
          </p:txBody>
        </p:sp>
      </p:grpSp>
      <p:grpSp>
        <p:nvGrpSpPr>
          <p:cNvPr id="36" name="组合 35"/>
          <p:cNvGrpSpPr/>
          <p:nvPr/>
        </p:nvGrpSpPr>
        <p:grpSpPr>
          <a:xfrm>
            <a:off x="4379595" y="2386965"/>
            <a:ext cx="2108835" cy="459740"/>
            <a:chOff x="2270" y="5244"/>
            <a:chExt cx="3321" cy="724"/>
          </a:xfrm>
        </p:grpSpPr>
        <p:sp>
          <p:nvSpPr>
            <p:cNvPr id="8" name="圆角矩形 7"/>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custDataLst>
                <p:tags r:id="rId2"/>
              </p:custDataLst>
            </p:nvPr>
          </p:nvSpPr>
          <p:spPr>
            <a:xfrm>
              <a:off x="2391" y="5244"/>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-4℃~0℃</a:t>
              </a:r>
              <a:endParaRPr lang="en-US" altLang="zh-CN" sz="2400">
                <a:latin typeface="微软雅黑" panose="020B0503020204020204" charset="-122"/>
                <a:ea typeface="微软雅黑" panose="020B0503020204020204" charset="-122"/>
              </a:endParaRPr>
            </a:p>
          </p:txBody>
        </p:sp>
      </p:grpSp>
      <p:grpSp>
        <p:nvGrpSpPr>
          <p:cNvPr id="37" name="组合 36"/>
          <p:cNvGrpSpPr/>
          <p:nvPr/>
        </p:nvGrpSpPr>
        <p:grpSpPr>
          <a:xfrm>
            <a:off x="6104890" y="2419350"/>
            <a:ext cx="2497455" cy="460375"/>
            <a:chOff x="2270" y="5259"/>
            <a:chExt cx="3321" cy="725"/>
          </a:xfrm>
        </p:grpSpPr>
        <p:sp>
          <p:nvSpPr>
            <p:cNvPr id="38" name="圆角矩形 37"/>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3"/>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-26℃~12℃</a:t>
              </a:r>
              <a:endParaRPr lang="en-US" altLang="zh-CN" sz="2400">
                <a:latin typeface="微软雅黑" panose="020B0503020204020204" charset="-122"/>
                <a:ea typeface="微软雅黑" panose="020B0503020204020204" charset="-122"/>
              </a:endParaRPr>
            </a:p>
          </p:txBody>
        </p:sp>
      </p:grpSp>
      <p:grpSp>
        <p:nvGrpSpPr>
          <p:cNvPr id="40" name="组合 39"/>
          <p:cNvGrpSpPr/>
          <p:nvPr/>
        </p:nvGrpSpPr>
        <p:grpSpPr>
          <a:xfrm>
            <a:off x="8155305" y="2414270"/>
            <a:ext cx="2108835" cy="460375"/>
            <a:chOff x="2270" y="5259"/>
            <a:chExt cx="3321" cy="725"/>
          </a:xfrm>
        </p:grpSpPr>
        <p:sp>
          <p:nvSpPr>
            <p:cNvPr id="41" name="圆角矩形 40"/>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custDataLst>
                <p:tags r:id="rId4"/>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-4℃~6℃</a:t>
              </a:r>
              <a:endParaRPr lang="en-US" altLang="zh-CN" sz="2400">
                <a:latin typeface="微软雅黑" panose="020B0503020204020204" charset="-122"/>
                <a:ea typeface="微软雅黑" panose="020B0503020204020204" charset="-122"/>
              </a:endParaRPr>
            </a:p>
          </p:txBody>
        </p:sp>
      </p:grpSp>
      <p:grpSp>
        <p:nvGrpSpPr>
          <p:cNvPr id="43" name="组合 42"/>
          <p:cNvGrpSpPr/>
          <p:nvPr/>
        </p:nvGrpSpPr>
        <p:grpSpPr>
          <a:xfrm>
            <a:off x="3175000" y="4764405"/>
            <a:ext cx="2108835" cy="460375"/>
            <a:chOff x="2270" y="5259"/>
            <a:chExt cx="3321" cy="725"/>
          </a:xfrm>
        </p:grpSpPr>
        <p:sp>
          <p:nvSpPr>
            <p:cNvPr id="44" name="圆角矩形 43"/>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文本框 44"/>
            <p:cNvSpPr txBox="1"/>
            <p:nvPr>
              <p:custDataLst>
                <p:tags r:id="rId5"/>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-6℃~6℃</a:t>
              </a:r>
              <a:endParaRPr lang="en-US" altLang="zh-CN" sz="2400">
                <a:latin typeface="微软雅黑" panose="020B0503020204020204" charset="-122"/>
                <a:ea typeface="微软雅黑" panose="020B0503020204020204" charset="-122"/>
              </a:endParaRPr>
            </a:p>
          </p:txBody>
        </p:sp>
      </p:grpSp>
      <p:grpSp>
        <p:nvGrpSpPr>
          <p:cNvPr id="46" name="组合 45"/>
          <p:cNvGrpSpPr/>
          <p:nvPr/>
        </p:nvGrpSpPr>
        <p:grpSpPr>
          <a:xfrm>
            <a:off x="5620385" y="4744085"/>
            <a:ext cx="2213610" cy="460375"/>
            <a:chOff x="2270" y="5259"/>
            <a:chExt cx="3486" cy="725"/>
          </a:xfrm>
        </p:grpSpPr>
        <p:sp>
          <p:nvSpPr>
            <p:cNvPr id="47" name="圆角矩形 46"/>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文本框 47"/>
            <p:cNvSpPr txBox="1"/>
            <p:nvPr>
              <p:custDataLst>
                <p:tags r:id="rId6"/>
              </p:custDataLst>
            </p:nvPr>
          </p:nvSpPr>
          <p:spPr>
            <a:xfrm>
              <a:off x="2556"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4℃~6℃</a:t>
              </a:r>
              <a:endParaRPr lang="en-US" altLang="zh-CN" sz="2400">
                <a:latin typeface="微软雅黑" panose="020B0503020204020204" charset="-122"/>
                <a:ea typeface="微软雅黑" panose="020B0503020204020204" charset="-122"/>
              </a:endParaRPr>
            </a:p>
          </p:txBody>
        </p:sp>
      </p:grpSp>
      <p:grpSp>
        <p:nvGrpSpPr>
          <p:cNvPr id="49" name="组合 48"/>
          <p:cNvGrpSpPr/>
          <p:nvPr/>
        </p:nvGrpSpPr>
        <p:grpSpPr>
          <a:xfrm>
            <a:off x="8306435" y="4723130"/>
            <a:ext cx="2042160" cy="460375"/>
            <a:chOff x="2270" y="5244"/>
            <a:chExt cx="3216" cy="725"/>
          </a:xfrm>
        </p:grpSpPr>
        <p:sp>
          <p:nvSpPr>
            <p:cNvPr id="50" name="圆角矩形 49"/>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1" name="文本框 50"/>
            <p:cNvSpPr txBox="1"/>
            <p:nvPr>
              <p:custDataLst>
                <p:tags r:id="rId7"/>
              </p:custDataLst>
            </p:nvPr>
          </p:nvSpPr>
          <p:spPr>
            <a:xfrm>
              <a:off x="2286" y="5244"/>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18℃~24℃</a:t>
              </a:r>
              <a:endParaRPr lang="en-US" altLang="zh-CN" sz="240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grpSp>
        <p:nvGrpSpPr>
          <p:cNvPr id="8" name="组合 7"/>
          <p:cNvGrpSpPr/>
          <p:nvPr/>
        </p:nvGrpSpPr>
        <p:grpSpPr>
          <a:xfrm>
            <a:off x="3084830" y="1169035"/>
            <a:ext cx="5836920" cy="670560"/>
            <a:chOff x="4744" y="7610"/>
            <a:chExt cx="9192" cy="1056"/>
          </a:xfrm>
        </p:grpSpPr>
        <p:sp>
          <p:nvSpPr>
            <p:cNvPr id="37" name="圆角矩形标注 36"/>
            <p:cNvSpPr/>
            <p:nvPr/>
          </p:nvSpPr>
          <p:spPr>
            <a:xfrm>
              <a:off x="4744" y="7610"/>
              <a:ext cx="8601" cy="1056"/>
            </a:xfrm>
            <a:prstGeom prst="wedgeRoundRectCallout">
              <a:avLst>
                <a:gd name="adj1" fmla="val 57127"/>
                <a:gd name="adj2" fmla="val -7765"/>
                <a:gd name="adj3" fmla="val 16667"/>
              </a:avLst>
            </a:prstGeom>
            <a:solidFill>
              <a:srgbClr val="72E85E"/>
            </a:solidFill>
            <a:ln w="25400">
              <a:solidFill>
                <a:srgbClr val="FF0000"/>
              </a:solidFill>
            </a:ln>
            <a:effectLst>
              <a:outerShdw blurRad="101600" dist="1016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文本框 37"/>
            <p:cNvSpPr txBox="1"/>
            <p:nvPr/>
          </p:nvSpPr>
          <p:spPr>
            <a:xfrm>
              <a:off x="4912" y="7775"/>
              <a:ext cx="9025" cy="72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观察图中的信息，你能提出什么问题？</a:t>
              </a:r>
              <a:endParaRPr lang="zh-CN" altLang="en-US" sz="2400">
                <a:latin typeface="微软雅黑" panose="020B0503020204020204" charset="-122"/>
                <a:ea typeface="微软雅黑" panose="020B0503020204020204" charset="-122"/>
              </a:endParaRPr>
            </a:p>
          </p:txBody>
        </p:sp>
      </p:grpSp>
      <p:pic>
        <p:nvPicPr>
          <p:cNvPr id="39" name="图片 38" descr="F:\觅知网\人物\65.png65"/>
          <p:cNvPicPr>
            <a:picLocks noChangeAspect="1"/>
          </p:cNvPicPr>
          <p:nvPr/>
        </p:nvPicPr>
        <p:blipFill>
          <a:blip r:embed="rId1"/>
          <a:srcRect/>
          <a:stretch>
            <a:fillRect/>
          </a:stretch>
        </p:blipFill>
        <p:spPr>
          <a:xfrm>
            <a:off x="9058910" y="1020445"/>
            <a:ext cx="1090295" cy="1439545"/>
          </a:xfrm>
          <a:prstGeom prst="rect">
            <a:avLst/>
          </a:prstGeom>
        </p:spPr>
      </p:pic>
      <p:pic>
        <p:nvPicPr>
          <p:cNvPr id="3" name="图片 2" descr="C:\Users\Administrator\Desktop\截图20230203171926.png截图20230203171926"/>
          <p:cNvPicPr/>
          <p:nvPr/>
        </p:nvPicPr>
        <p:blipFill>
          <a:blip r:embed="rId2"/>
          <a:srcRect/>
          <a:stretch>
            <a:fillRect/>
          </a:stretch>
        </p:blipFill>
        <p:spPr>
          <a:xfrm>
            <a:off x="2235835" y="2335530"/>
            <a:ext cx="7833600" cy="4081780"/>
          </a:xfrm>
          <a:prstGeom prst="rect">
            <a:avLst/>
          </a:prstGeom>
        </p:spPr>
      </p:pic>
      <p:grpSp>
        <p:nvGrpSpPr>
          <p:cNvPr id="4" name="组合 3"/>
          <p:cNvGrpSpPr/>
          <p:nvPr/>
        </p:nvGrpSpPr>
        <p:grpSpPr>
          <a:xfrm>
            <a:off x="4916805" y="4144645"/>
            <a:ext cx="885190" cy="384810"/>
            <a:chOff x="5769" y="6376"/>
            <a:chExt cx="1394" cy="606"/>
          </a:xfrm>
        </p:grpSpPr>
        <p:sp>
          <p:nvSpPr>
            <p:cNvPr id="5" name="圆角矩形 4"/>
            <p:cNvSpPr/>
            <p:nvPr/>
          </p:nvSpPr>
          <p:spPr>
            <a:xfrm>
              <a:off x="5769" y="6404"/>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5891" y="6376"/>
              <a:ext cx="1023" cy="580"/>
            </a:xfrm>
            <a:prstGeom prst="rect">
              <a:avLst/>
            </a:prstGeom>
            <a:noFill/>
          </p:spPr>
          <p:txBody>
            <a:bodyPr wrap="square" rtlCol="0">
              <a:spAutoFit/>
            </a:bodyPr>
            <a:p>
              <a:r>
                <a:rPr lang="zh-CN" altLang="en-US" sz="1800">
                  <a:latin typeface="微软雅黑" panose="020B0503020204020204" charset="-122"/>
                  <a:ea typeface="微软雅黑" panose="020B0503020204020204" charset="-122"/>
                </a:rPr>
                <a:t>北京</a:t>
              </a:r>
              <a:endParaRPr lang="zh-CN" altLang="en-US" sz="1800">
                <a:latin typeface="微软雅黑" panose="020B0503020204020204" charset="-122"/>
                <a:ea typeface="微软雅黑" panose="020B0503020204020204" charset="-122"/>
              </a:endParaRPr>
            </a:p>
          </p:txBody>
        </p:sp>
      </p:grpSp>
      <p:grpSp>
        <p:nvGrpSpPr>
          <p:cNvPr id="7" name="组合 6"/>
          <p:cNvGrpSpPr/>
          <p:nvPr/>
        </p:nvGrpSpPr>
        <p:grpSpPr>
          <a:xfrm>
            <a:off x="6793865" y="4151630"/>
            <a:ext cx="903605" cy="377825"/>
            <a:chOff x="10699" y="6388"/>
            <a:chExt cx="1423" cy="595"/>
          </a:xfrm>
        </p:grpSpPr>
        <p:sp>
          <p:nvSpPr>
            <p:cNvPr id="9" name="圆角矩形 8"/>
            <p:cNvSpPr/>
            <p:nvPr/>
          </p:nvSpPr>
          <p:spPr>
            <a:xfrm>
              <a:off x="10699" y="6405"/>
              <a:ext cx="1423"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文本框 9"/>
            <p:cNvSpPr txBox="1"/>
            <p:nvPr/>
          </p:nvSpPr>
          <p:spPr>
            <a:xfrm>
              <a:off x="10738" y="6388"/>
              <a:ext cx="136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哈尔滨</a:t>
              </a:r>
              <a:endParaRPr lang="zh-CN" altLang="zh-CN" sz="1800">
                <a:latin typeface="微软雅黑" panose="020B0503020204020204" charset="-122"/>
                <a:ea typeface="微软雅黑" panose="020B0503020204020204" charset="-122"/>
              </a:endParaRPr>
            </a:p>
          </p:txBody>
        </p:sp>
      </p:grpSp>
      <p:grpSp>
        <p:nvGrpSpPr>
          <p:cNvPr id="12" name="组合 11"/>
          <p:cNvGrpSpPr/>
          <p:nvPr/>
        </p:nvGrpSpPr>
        <p:grpSpPr>
          <a:xfrm>
            <a:off x="8977630" y="4119880"/>
            <a:ext cx="885190" cy="375285"/>
            <a:chOff x="13459" y="6254"/>
            <a:chExt cx="1394" cy="591"/>
          </a:xfrm>
        </p:grpSpPr>
        <p:sp>
          <p:nvSpPr>
            <p:cNvPr id="13" name="圆角矩形 12"/>
            <p:cNvSpPr/>
            <p:nvPr/>
          </p:nvSpPr>
          <p:spPr>
            <a:xfrm>
              <a:off x="13459" y="6267"/>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4" name="文本框 13"/>
            <p:cNvSpPr txBox="1"/>
            <p:nvPr/>
          </p:nvSpPr>
          <p:spPr>
            <a:xfrm>
              <a:off x="13626" y="6254"/>
              <a:ext cx="100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西安</a:t>
              </a:r>
              <a:endParaRPr lang="zh-CN" altLang="zh-CN" sz="1800">
                <a:latin typeface="微软雅黑" panose="020B0503020204020204" charset="-122"/>
                <a:ea typeface="微软雅黑" panose="020B0503020204020204" charset="-122"/>
              </a:endParaRPr>
            </a:p>
          </p:txBody>
        </p:sp>
      </p:grpSp>
      <p:grpSp>
        <p:nvGrpSpPr>
          <p:cNvPr id="15" name="组合 14"/>
          <p:cNvGrpSpPr/>
          <p:nvPr/>
        </p:nvGrpSpPr>
        <p:grpSpPr>
          <a:xfrm>
            <a:off x="4049395" y="5911215"/>
            <a:ext cx="885190" cy="370205"/>
            <a:chOff x="5072" y="8977"/>
            <a:chExt cx="1394" cy="583"/>
          </a:xfrm>
        </p:grpSpPr>
        <p:sp>
          <p:nvSpPr>
            <p:cNvPr id="16" name="圆角矩形 15"/>
            <p:cNvSpPr/>
            <p:nvPr/>
          </p:nvSpPr>
          <p:spPr>
            <a:xfrm>
              <a:off x="5072" y="8982"/>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7" name="文本框 16"/>
            <p:cNvSpPr txBox="1"/>
            <p:nvPr/>
          </p:nvSpPr>
          <p:spPr>
            <a:xfrm>
              <a:off x="5224" y="8977"/>
              <a:ext cx="100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拉萨</a:t>
              </a:r>
              <a:endParaRPr lang="zh-CN" altLang="zh-CN" sz="1800">
                <a:latin typeface="微软雅黑" panose="020B0503020204020204" charset="-122"/>
                <a:ea typeface="微软雅黑" panose="020B0503020204020204" charset="-122"/>
              </a:endParaRPr>
            </a:p>
          </p:txBody>
        </p:sp>
      </p:grpSp>
      <p:grpSp>
        <p:nvGrpSpPr>
          <p:cNvPr id="18" name="组合 17"/>
          <p:cNvGrpSpPr/>
          <p:nvPr/>
        </p:nvGrpSpPr>
        <p:grpSpPr>
          <a:xfrm>
            <a:off x="6292215" y="5893435"/>
            <a:ext cx="885600" cy="384980"/>
            <a:chOff x="9137" y="8818"/>
            <a:chExt cx="1395" cy="606"/>
          </a:xfrm>
        </p:grpSpPr>
        <p:sp>
          <p:nvSpPr>
            <p:cNvPr id="19" name="圆角矩形 18"/>
            <p:cNvSpPr/>
            <p:nvPr/>
          </p:nvSpPr>
          <p:spPr>
            <a:xfrm>
              <a:off x="9137" y="8846"/>
              <a:ext cx="1395" cy="578"/>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文本框 19"/>
            <p:cNvSpPr txBox="1"/>
            <p:nvPr/>
          </p:nvSpPr>
          <p:spPr>
            <a:xfrm>
              <a:off x="9304" y="8818"/>
              <a:ext cx="1008" cy="580"/>
            </a:xfrm>
            <a:prstGeom prst="rect">
              <a:avLst/>
            </a:prstGeom>
            <a:noFill/>
          </p:spPr>
          <p:txBody>
            <a:bodyPr wrap="none" rtlCol="0">
              <a:spAutoFit/>
            </a:bodyPr>
            <a:p>
              <a:r>
                <a:rPr lang="zh-CN" altLang="zh-CN" sz="1800">
                  <a:latin typeface="微软雅黑" panose="020B0503020204020204" charset="-122"/>
                  <a:ea typeface="微软雅黑" panose="020B0503020204020204" charset="-122"/>
                </a:rPr>
                <a:t>武汉</a:t>
              </a:r>
              <a:endParaRPr lang="zh-CN" altLang="zh-CN" sz="1800">
                <a:latin typeface="微软雅黑" panose="020B0503020204020204" charset="-122"/>
                <a:ea typeface="微软雅黑" panose="020B0503020204020204" charset="-122"/>
              </a:endParaRPr>
            </a:p>
          </p:txBody>
        </p:sp>
      </p:grpSp>
      <p:grpSp>
        <p:nvGrpSpPr>
          <p:cNvPr id="21" name="组合 20"/>
          <p:cNvGrpSpPr/>
          <p:nvPr/>
        </p:nvGrpSpPr>
        <p:grpSpPr>
          <a:xfrm>
            <a:off x="8978900" y="5886690"/>
            <a:ext cx="883920" cy="372440"/>
            <a:chOff x="13202" y="8938"/>
            <a:chExt cx="1191" cy="502"/>
          </a:xfrm>
        </p:grpSpPr>
        <p:sp>
          <p:nvSpPr>
            <p:cNvPr id="22" name="圆角矩形 21"/>
            <p:cNvSpPr/>
            <p:nvPr/>
          </p:nvSpPr>
          <p:spPr>
            <a:xfrm>
              <a:off x="13202" y="8947"/>
              <a:ext cx="1191" cy="493"/>
            </a:xfrm>
            <a:prstGeom prst="roundRect">
              <a:avLst>
                <a:gd name="adj" fmla="val 39959"/>
              </a:avLst>
            </a:prstGeom>
            <a:solidFill>
              <a:srgbClr val="CEE2F3"/>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3" name="文本框 22"/>
            <p:cNvSpPr txBox="1"/>
            <p:nvPr/>
          </p:nvSpPr>
          <p:spPr>
            <a:xfrm>
              <a:off x="13346" y="8938"/>
              <a:ext cx="1008" cy="496"/>
            </a:xfrm>
            <a:prstGeom prst="rect">
              <a:avLst/>
            </a:prstGeom>
            <a:noFill/>
          </p:spPr>
          <p:txBody>
            <a:bodyPr wrap="square" rtlCol="0">
              <a:spAutoFit/>
            </a:bodyPr>
            <a:p>
              <a:r>
                <a:rPr lang="zh-CN" altLang="zh-CN" sz="1800">
                  <a:latin typeface="微软雅黑" panose="020B0503020204020204" charset="-122"/>
                  <a:ea typeface="微软雅黑" panose="020B0503020204020204" charset="-122"/>
                </a:rPr>
                <a:t>海口</a:t>
              </a:r>
              <a:endParaRPr lang="zh-CN" altLang="zh-CN" sz="1800">
                <a:latin typeface="微软雅黑" panose="020B0503020204020204" charset="-122"/>
                <a:ea typeface="微软雅黑" panose="020B0503020204020204" charset="-122"/>
              </a:endParaRPr>
            </a:p>
          </p:txBody>
        </p:sp>
      </p:grpSp>
      <p:grpSp>
        <p:nvGrpSpPr>
          <p:cNvPr id="24" name="组合 23"/>
          <p:cNvGrpSpPr/>
          <p:nvPr/>
        </p:nvGrpSpPr>
        <p:grpSpPr>
          <a:xfrm>
            <a:off x="4379595" y="2386965"/>
            <a:ext cx="2108835" cy="459740"/>
            <a:chOff x="2270" y="5244"/>
            <a:chExt cx="3321" cy="724"/>
          </a:xfrm>
        </p:grpSpPr>
        <p:sp>
          <p:nvSpPr>
            <p:cNvPr id="25" name="圆角矩形 24"/>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文本框 25"/>
            <p:cNvSpPr txBox="1"/>
            <p:nvPr>
              <p:custDataLst>
                <p:tags r:id="rId3"/>
              </p:custDataLst>
            </p:nvPr>
          </p:nvSpPr>
          <p:spPr>
            <a:xfrm>
              <a:off x="2391" y="5244"/>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-4℃~0℃</a:t>
              </a:r>
              <a:endParaRPr lang="en-US" altLang="zh-CN" sz="2400">
                <a:latin typeface="微软雅黑" panose="020B0503020204020204" charset="-122"/>
                <a:ea typeface="微软雅黑" panose="020B0503020204020204" charset="-122"/>
              </a:endParaRPr>
            </a:p>
          </p:txBody>
        </p:sp>
      </p:grpSp>
      <p:grpSp>
        <p:nvGrpSpPr>
          <p:cNvPr id="27" name="组合 26"/>
          <p:cNvGrpSpPr/>
          <p:nvPr/>
        </p:nvGrpSpPr>
        <p:grpSpPr>
          <a:xfrm>
            <a:off x="6104890" y="2419350"/>
            <a:ext cx="2497455" cy="460375"/>
            <a:chOff x="2270" y="5259"/>
            <a:chExt cx="3321" cy="725"/>
          </a:xfrm>
        </p:grpSpPr>
        <p:sp>
          <p:nvSpPr>
            <p:cNvPr id="28" name="圆角矩形 27"/>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4"/>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-26℃~12℃</a:t>
              </a:r>
              <a:endParaRPr lang="en-US" altLang="zh-CN" sz="2400">
                <a:latin typeface="微软雅黑" panose="020B0503020204020204" charset="-122"/>
                <a:ea typeface="微软雅黑" panose="020B0503020204020204" charset="-122"/>
              </a:endParaRPr>
            </a:p>
          </p:txBody>
        </p:sp>
      </p:grpSp>
      <p:grpSp>
        <p:nvGrpSpPr>
          <p:cNvPr id="30" name="组合 29"/>
          <p:cNvGrpSpPr/>
          <p:nvPr/>
        </p:nvGrpSpPr>
        <p:grpSpPr>
          <a:xfrm>
            <a:off x="8155305" y="2414270"/>
            <a:ext cx="2108835" cy="460375"/>
            <a:chOff x="2270" y="5259"/>
            <a:chExt cx="3321" cy="725"/>
          </a:xfrm>
        </p:grpSpPr>
        <p:sp>
          <p:nvSpPr>
            <p:cNvPr id="31" name="圆角矩形 30"/>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文本框 31"/>
            <p:cNvSpPr txBox="1"/>
            <p:nvPr>
              <p:custDataLst>
                <p:tags r:id="rId5"/>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-4℃~6℃</a:t>
              </a:r>
              <a:endParaRPr lang="en-US" altLang="zh-CN" sz="2400">
                <a:latin typeface="微软雅黑" panose="020B0503020204020204" charset="-122"/>
                <a:ea typeface="微软雅黑" panose="020B0503020204020204" charset="-122"/>
              </a:endParaRPr>
            </a:p>
          </p:txBody>
        </p:sp>
      </p:grpSp>
      <p:grpSp>
        <p:nvGrpSpPr>
          <p:cNvPr id="33" name="组合 32"/>
          <p:cNvGrpSpPr/>
          <p:nvPr/>
        </p:nvGrpSpPr>
        <p:grpSpPr>
          <a:xfrm>
            <a:off x="3175000" y="4764405"/>
            <a:ext cx="2108835" cy="460375"/>
            <a:chOff x="2270" y="5259"/>
            <a:chExt cx="3321" cy="725"/>
          </a:xfrm>
        </p:grpSpPr>
        <p:sp>
          <p:nvSpPr>
            <p:cNvPr id="34" name="圆角矩形 33"/>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文本框 34"/>
            <p:cNvSpPr txBox="1"/>
            <p:nvPr>
              <p:custDataLst>
                <p:tags r:id="rId6"/>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-6℃~6℃</a:t>
              </a:r>
              <a:endParaRPr lang="en-US" altLang="zh-CN" sz="2400">
                <a:latin typeface="微软雅黑" panose="020B0503020204020204" charset="-122"/>
                <a:ea typeface="微软雅黑" panose="020B0503020204020204" charset="-122"/>
              </a:endParaRPr>
            </a:p>
          </p:txBody>
        </p:sp>
      </p:grpSp>
      <p:grpSp>
        <p:nvGrpSpPr>
          <p:cNvPr id="75" name="组合 74"/>
          <p:cNvGrpSpPr/>
          <p:nvPr/>
        </p:nvGrpSpPr>
        <p:grpSpPr>
          <a:xfrm>
            <a:off x="5620385" y="4744085"/>
            <a:ext cx="2213610" cy="460375"/>
            <a:chOff x="2270" y="5259"/>
            <a:chExt cx="3486" cy="725"/>
          </a:xfrm>
        </p:grpSpPr>
        <p:sp>
          <p:nvSpPr>
            <p:cNvPr id="76" name="圆角矩形 75"/>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7" name="文本框 76"/>
            <p:cNvSpPr txBox="1"/>
            <p:nvPr>
              <p:custDataLst>
                <p:tags r:id="rId7"/>
              </p:custDataLst>
            </p:nvPr>
          </p:nvSpPr>
          <p:spPr>
            <a:xfrm>
              <a:off x="2556"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4℃~6℃</a:t>
              </a:r>
              <a:endParaRPr lang="en-US" altLang="zh-CN" sz="2400">
                <a:latin typeface="微软雅黑" panose="020B0503020204020204" charset="-122"/>
                <a:ea typeface="微软雅黑" panose="020B0503020204020204" charset="-122"/>
              </a:endParaRPr>
            </a:p>
          </p:txBody>
        </p:sp>
      </p:grpSp>
      <p:grpSp>
        <p:nvGrpSpPr>
          <p:cNvPr id="78" name="组合 77"/>
          <p:cNvGrpSpPr/>
          <p:nvPr/>
        </p:nvGrpSpPr>
        <p:grpSpPr>
          <a:xfrm>
            <a:off x="8306435" y="4723130"/>
            <a:ext cx="2042160" cy="460375"/>
            <a:chOff x="2270" y="5244"/>
            <a:chExt cx="3216" cy="725"/>
          </a:xfrm>
        </p:grpSpPr>
        <p:sp>
          <p:nvSpPr>
            <p:cNvPr id="79" name="圆角矩形 78"/>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0" name="文本框 79"/>
            <p:cNvSpPr txBox="1"/>
            <p:nvPr>
              <p:custDataLst>
                <p:tags r:id="rId8"/>
              </p:custDataLst>
            </p:nvPr>
          </p:nvSpPr>
          <p:spPr>
            <a:xfrm>
              <a:off x="2286" y="5244"/>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18℃~24℃</a:t>
              </a:r>
              <a:endParaRPr lang="en-US" altLang="zh-CN" sz="240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grpSp>
        <p:nvGrpSpPr>
          <p:cNvPr id="8" name="组合 7"/>
          <p:cNvGrpSpPr/>
          <p:nvPr/>
        </p:nvGrpSpPr>
        <p:grpSpPr>
          <a:xfrm>
            <a:off x="3084830" y="1169035"/>
            <a:ext cx="5836920" cy="670560"/>
            <a:chOff x="4744" y="7610"/>
            <a:chExt cx="9192" cy="1056"/>
          </a:xfrm>
        </p:grpSpPr>
        <p:sp>
          <p:nvSpPr>
            <p:cNvPr id="37" name="圆角矩形标注 36"/>
            <p:cNvSpPr/>
            <p:nvPr/>
          </p:nvSpPr>
          <p:spPr>
            <a:xfrm>
              <a:off x="4744" y="7610"/>
              <a:ext cx="8601" cy="1056"/>
            </a:xfrm>
            <a:prstGeom prst="wedgeRoundRectCallout">
              <a:avLst>
                <a:gd name="adj1" fmla="val 57127"/>
                <a:gd name="adj2" fmla="val -7765"/>
                <a:gd name="adj3" fmla="val 16667"/>
              </a:avLst>
            </a:prstGeom>
            <a:solidFill>
              <a:srgbClr val="72E85E"/>
            </a:solidFill>
            <a:ln w="25400">
              <a:solidFill>
                <a:srgbClr val="FF0000"/>
              </a:solidFill>
            </a:ln>
            <a:effectLst>
              <a:outerShdw blurRad="101600" dist="1016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文本框 37"/>
            <p:cNvSpPr txBox="1"/>
            <p:nvPr/>
          </p:nvSpPr>
          <p:spPr>
            <a:xfrm>
              <a:off x="4912" y="7775"/>
              <a:ext cx="9025" cy="72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观察图中的信息，你能提出什么问题？</a:t>
              </a:r>
              <a:endParaRPr lang="zh-CN" altLang="en-US" sz="2400">
                <a:latin typeface="微软雅黑" panose="020B0503020204020204" charset="-122"/>
                <a:ea typeface="微软雅黑" panose="020B0503020204020204" charset="-122"/>
              </a:endParaRPr>
            </a:p>
          </p:txBody>
        </p:sp>
      </p:grpSp>
      <p:pic>
        <p:nvPicPr>
          <p:cNvPr id="39" name="图片 38" descr="F:\觅知网\人物\65.png65"/>
          <p:cNvPicPr>
            <a:picLocks noChangeAspect="1"/>
          </p:cNvPicPr>
          <p:nvPr/>
        </p:nvPicPr>
        <p:blipFill>
          <a:blip r:embed="rId1"/>
          <a:srcRect/>
          <a:stretch>
            <a:fillRect/>
          </a:stretch>
        </p:blipFill>
        <p:spPr>
          <a:xfrm>
            <a:off x="9058910" y="1020445"/>
            <a:ext cx="1090295" cy="1439545"/>
          </a:xfrm>
          <a:prstGeom prst="rect">
            <a:avLst/>
          </a:prstGeom>
        </p:spPr>
      </p:pic>
      <p:grpSp>
        <p:nvGrpSpPr>
          <p:cNvPr id="49" name="组合 48"/>
          <p:cNvGrpSpPr/>
          <p:nvPr/>
        </p:nvGrpSpPr>
        <p:grpSpPr>
          <a:xfrm>
            <a:off x="4048760" y="4327525"/>
            <a:ext cx="3241040" cy="502920"/>
            <a:chOff x="4674" y="7367"/>
            <a:chExt cx="5104" cy="792"/>
          </a:xfrm>
        </p:grpSpPr>
        <p:sp>
          <p:nvSpPr>
            <p:cNvPr id="43" name="圆角矩形 42"/>
            <p:cNvSpPr/>
            <p:nvPr/>
          </p:nvSpPr>
          <p:spPr>
            <a:xfrm>
              <a:off x="4674" y="7367"/>
              <a:ext cx="5082" cy="793"/>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800">
                <a:solidFill>
                  <a:schemeClr val="tx1"/>
                </a:solidFill>
                <a:latin typeface="微软雅黑" panose="020B0503020204020204" charset="-122"/>
                <a:ea typeface="微软雅黑" panose="020B0503020204020204" charset="-122"/>
              </a:endParaRPr>
            </a:p>
          </p:txBody>
        </p:sp>
        <p:sp>
          <p:nvSpPr>
            <p:cNvPr id="2" name="文本框 1"/>
            <p:cNvSpPr txBox="1"/>
            <p:nvPr/>
          </p:nvSpPr>
          <p:spPr>
            <a:xfrm>
              <a:off x="4858" y="7395"/>
              <a:ext cx="4920" cy="725"/>
            </a:xfrm>
            <a:prstGeom prst="rect">
              <a:avLst/>
            </a:prstGeom>
            <a:noFill/>
          </p:spPr>
          <p:txBody>
            <a:bodyPr wrap="square" rtlCol="0" anchor="t">
              <a:spAutoFit/>
            </a:bodyPr>
            <a:p>
              <a:pPr defTabSz="685800" eaLnBrk="0" hangingPunct="0">
                <a:buFont typeface="Arial" panose="020B0604020202020204" pitchFamily="34" charset="0"/>
                <a:buNone/>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０℃表示什么意思？</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48" name="组合 47"/>
          <p:cNvGrpSpPr/>
          <p:nvPr/>
        </p:nvGrpSpPr>
        <p:grpSpPr>
          <a:xfrm>
            <a:off x="4048760" y="4952365"/>
            <a:ext cx="3328670" cy="503555"/>
            <a:chOff x="4674" y="8236"/>
            <a:chExt cx="5242" cy="793"/>
          </a:xfrm>
        </p:grpSpPr>
        <p:sp>
          <p:nvSpPr>
            <p:cNvPr id="46" name="圆角矩形 45"/>
            <p:cNvSpPr/>
            <p:nvPr/>
          </p:nvSpPr>
          <p:spPr>
            <a:xfrm>
              <a:off x="4674" y="8236"/>
              <a:ext cx="5082" cy="793"/>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800">
                <a:solidFill>
                  <a:schemeClr val="tx1"/>
                </a:solidFill>
                <a:latin typeface="微软雅黑" panose="020B0503020204020204" charset="-122"/>
                <a:ea typeface="微软雅黑" panose="020B0503020204020204" charset="-122"/>
              </a:endParaRPr>
            </a:p>
          </p:txBody>
        </p:sp>
        <p:sp>
          <p:nvSpPr>
            <p:cNvPr id="40" name="文本框 39"/>
            <p:cNvSpPr txBox="1"/>
            <p:nvPr/>
          </p:nvSpPr>
          <p:spPr>
            <a:xfrm>
              <a:off x="4996" y="8286"/>
              <a:ext cx="4920" cy="725"/>
            </a:xfrm>
            <a:prstGeom prst="rect">
              <a:avLst/>
            </a:prstGeom>
            <a:noFill/>
          </p:spPr>
          <p:txBody>
            <a:bodyPr wrap="square" rtlCol="0" anchor="t">
              <a:spAutoFit/>
            </a:bodyPr>
            <a:p>
              <a:pPr defTabSz="685800" eaLnBrk="0" hangingPunct="0">
                <a:buFont typeface="Arial" panose="020B0604020202020204" pitchFamily="34" charset="0"/>
                <a:buNone/>
              </a:pP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表示什么意思？</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47" name="组合 46"/>
          <p:cNvGrpSpPr/>
          <p:nvPr/>
        </p:nvGrpSpPr>
        <p:grpSpPr>
          <a:xfrm>
            <a:off x="4062730" y="5584190"/>
            <a:ext cx="3329305" cy="503555"/>
            <a:chOff x="4696" y="9116"/>
            <a:chExt cx="5243" cy="793"/>
          </a:xfrm>
        </p:grpSpPr>
        <p:sp>
          <p:nvSpPr>
            <p:cNvPr id="45" name="圆角矩形 44"/>
            <p:cNvSpPr/>
            <p:nvPr/>
          </p:nvSpPr>
          <p:spPr>
            <a:xfrm>
              <a:off x="4696" y="9116"/>
              <a:ext cx="5082" cy="793"/>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800">
                <a:solidFill>
                  <a:schemeClr val="tx1"/>
                </a:solidFill>
                <a:latin typeface="微软雅黑" panose="020B0503020204020204" charset="-122"/>
                <a:ea typeface="微软雅黑" panose="020B0503020204020204" charset="-122"/>
              </a:endParaRPr>
            </a:p>
          </p:txBody>
        </p:sp>
        <p:sp>
          <p:nvSpPr>
            <p:cNvPr id="41" name="文本框 40"/>
            <p:cNvSpPr txBox="1"/>
            <p:nvPr/>
          </p:nvSpPr>
          <p:spPr>
            <a:xfrm>
              <a:off x="5019" y="9145"/>
              <a:ext cx="4920" cy="725"/>
            </a:xfrm>
            <a:prstGeom prst="rect">
              <a:avLst/>
            </a:prstGeom>
            <a:noFill/>
          </p:spPr>
          <p:txBody>
            <a:bodyPr wrap="square" rtlCol="0" anchor="t">
              <a:spAutoFit/>
            </a:bodyPr>
            <a:p>
              <a:pPr defTabSz="685800" eaLnBrk="0" hangingPunct="0">
                <a:buFont typeface="Arial" panose="020B0604020202020204" pitchFamily="34" charset="0"/>
                <a:buNone/>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表示什么意思？</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36" name="组合 35"/>
          <p:cNvGrpSpPr/>
          <p:nvPr/>
        </p:nvGrpSpPr>
        <p:grpSpPr>
          <a:xfrm>
            <a:off x="3084830" y="2425065"/>
            <a:ext cx="2108835" cy="459740"/>
            <a:chOff x="2270" y="5244"/>
            <a:chExt cx="3321" cy="724"/>
          </a:xfrm>
        </p:grpSpPr>
        <p:sp>
          <p:nvSpPr>
            <p:cNvPr id="7" name="圆角矩形 6"/>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custDataLst>
                <p:tags r:id="rId2"/>
              </p:custDataLst>
            </p:nvPr>
          </p:nvSpPr>
          <p:spPr>
            <a:xfrm>
              <a:off x="2391" y="5244"/>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-4℃~0℃</a:t>
              </a:r>
              <a:endParaRPr lang="en-US" altLang="zh-CN" sz="2400">
                <a:latin typeface="微软雅黑" panose="020B0503020204020204" charset="-122"/>
                <a:ea typeface="微软雅黑" panose="020B0503020204020204" charset="-122"/>
              </a:endParaRPr>
            </a:p>
          </p:txBody>
        </p:sp>
      </p:grpSp>
      <p:grpSp>
        <p:nvGrpSpPr>
          <p:cNvPr id="44" name="组合 43"/>
          <p:cNvGrpSpPr/>
          <p:nvPr/>
        </p:nvGrpSpPr>
        <p:grpSpPr>
          <a:xfrm>
            <a:off x="5179060" y="2414270"/>
            <a:ext cx="2497455" cy="460375"/>
            <a:chOff x="2270" y="5259"/>
            <a:chExt cx="3321" cy="725"/>
          </a:xfrm>
        </p:grpSpPr>
        <p:sp>
          <p:nvSpPr>
            <p:cNvPr id="50" name="圆角矩形 49"/>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1" name="文本框 50"/>
            <p:cNvSpPr txBox="1"/>
            <p:nvPr>
              <p:custDataLst>
                <p:tags r:id="rId3"/>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-26℃~12℃</a:t>
              </a:r>
              <a:endParaRPr lang="en-US" altLang="zh-CN" sz="2400">
                <a:latin typeface="微软雅黑" panose="020B0503020204020204" charset="-122"/>
                <a:ea typeface="微软雅黑" panose="020B0503020204020204" charset="-122"/>
              </a:endParaRPr>
            </a:p>
          </p:txBody>
        </p:sp>
      </p:grpSp>
      <p:grpSp>
        <p:nvGrpSpPr>
          <p:cNvPr id="52" name="组合 51"/>
          <p:cNvGrpSpPr/>
          <p:nvPr/>
        </p:nvGrpSpPr>
        <p:grpSpPr>
          <a:xfrm>
            <a:off x="7510780" y="2394585"/>
            <a:ext cx="2108835" cy="460375"/>
            <a:chOff x="2270" y="5259"/>
            <a:chExt cx="3321" cy="725"/>
          </a:xfrm>
        </p:grpSpPr>
        <p:sp>
          <p:nvSpPr>
            <p:cNvPr id="60" name="圆角矩形 59"/>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文本框 60"/>
            <p:cNvSpPr txBox="1"/>
            <p:nvPr>
              <p:custDataLst>
                <p:tags r:id="rId4"/>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-4℃~6℃</a:t>
              </a:r>
              <a:endParaRPr lang="en-US" altLang="zh-CN" sz="2400">
                <a:latin typeface="微软雅黑" panose="020B0503020204020204" charset="-122"/>
                <a:ea typeface="微软雅黑" panose="020B0503020204020204" charset="-122"/>
              </a:endParaRPr>
            </a:p>
          </p:txBody>
        </p:sp>
      </p:grpSp>
      <p:grpSp>
        <p:nvGrpSpPr>
          <p:cNvPr id="62" name="组合 61"/>
          <p:cNvGrpSpPr/>
          <p:nvPr/>
        </p:nvGrpSpPr>
        <p:grpSpPr>
          <a:xfrm>
            <a:off x="3084830" y="3312160"/>
            <a:ext cx="2108835" cy="460375"/>
            <a:chOff x="2270" y="5259"/>
            <a:chExt cx="3321" cy="725"/>
          </a:xfrm>
        </p:grpSpPr>
        <p:sp>
          <p:nvSpPr>
            <p:cNvPr id="63" name="圆角矩形 62"/>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文本框 63"/>
            <p:cNvSpPr txBox="1"/>
            <p:nvPr>
              <p:custDataLst>
                <p:tags r:id="rId5"/>
              </p:custDataLst>
            </p:nvPr>
          </p:nvSpPr>
          <p:spPr>
            <a:xfrm>
              <a:off x="2391"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-6℃~6℃</a:t>
              </a:r>
              <a:endParaRPr lang="en-US" altLang="zh-CN" sz="2400">
                <a:latin typeface="微软雅黑" panose="020B0503020204020204" charset="-122"/>
                <a:ea typeface="微软雅黑" panose="020B0503020204020204" charset="-122"/>
              </a:endParaRPr>
            </a:p>
          </p:txBody>
        </p:sp>
      </p:grpSp>
      <p:grpSp>
        <p:nvGrpSpPr>
          <p:cNvPr id="65" name="组合 64"/>
          <p:cNvGrpSpPr/>
          <p:nvPr/>
        </p:nvGrpSpPr>
        <p:grpSpPr>
          <a:xfrm>
            <a:off x="5178425" y="3322955"/>
            <a:ext cx="2213610" cy="460375"/>
            <a:chOff x="2270" y="5259"/>
            <a:chExt cx="3486" cy="725"/>
          </a:xfrm>
        </p:grpSpPr>
        <p:sp>
          <p:nvSpPr>
            <p:cNvPr id="66" name="圆角矩形 65"/>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7" name="文本框 66"/>
            <p:cNvSpPr txBox="1"/>
            <p:nvPr>
              <p:custDataLst>
                <p:tags r:id="rId6"/>
              </p:custDataLst>
            </p:nvPr>
          </p:nvSpPr>
          <p:spPr>
            <a:xfrm>
              <a:off x="2556" y="5259"/>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4℃~6℃</a:t>
              </a:r>
              <a:endParaRPr lang="en-US" altLang="zh-CN" sz="2400">
                <a:latin typeface="微软雅黑" panose="020B0503020204020204" charset="-122"/>
                <a:ea typeface="微软雅黑" panose="020B0503020204020204" charset="-122"/>
              </a:endParaRPr>
            </a:p>
          </p:txBody>
        </p:sp>
      </p:grpSp>
      <p:grpSp>
        <p:nvGrpSpPr>
          <p:cNvPr id="68" name="组合 67"/>
          <p:cNvGrpSpPr/>
          <p:nvPr/>
        </p:nvGrpSpPr>
        <p:grpSpPr>
          <a:xfrm>
            <a:off x="7512050" y="3292475"/>
            <a:ext cx="2042160" cy="460375"/>
            <a:chOff x="2270" y="5244"/>
            <a:chExt cx="3216" cy="725"/>
          </a:xfrm>
        </p:grpSpPr>
        <p:sp>
          <p:nvSpPr>
            <p:cNvPr id="69" name="圆角矩形 68"/>
            <p:cNvSpPr/>
            <p:nvPr/>
          </p:nvSpPr>
          <p:spPr>
            <a:xfrm>
              <a:off x="2270" y="5276"/>
              <a:ext cx="2688" cy="677"/>
            </a:xfrm>
            <a:prstGeom prst="roundRect">
              <a:avLst>
                <a:gd name="adj" fmla="val 50000"/>
              </a:avLst>
            </a:prstGeom>
            <a:solidFill>
              <a:srgbClr val="F5B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文本框 69"/>
            <p:cNvSpPr txBox="1"/>
            <p:nvPr>
              <p:custDataLst>
                <p:tags r:id="rId7"/>
              </p:custDataLst>
            </p:nvPr>
          </p:nvSpPr>
          <p:spPr>
            <a:xfrm>
              <a:off x="2286" y="5244"/>
              <a:ext cx="320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18℃~24℃</a:t>
              </a:r>
              <a:endParaRPr lang="en-US" altLang="zh-CN" sz="240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from="(-#ppt_w/2)" to="(#ppt_x)" calcmode="lin" valueType="num">
                                      <p:cBhvr>
                                        <p:cTn id="7" dur="600" fill="hold">
                                          <p:stCondLst>
                                            <p:cond delay="0"/>
                                          </p:stCondLst>
                                        </p:cTn>
                                        <p:tgtEl>
                                          <p:spTgt spid="49"/>
                                        </p:tgtEl>
                                        <p:attrNameLst>
                                          <p:attrName>ppt_x</p:attrName>
                                        </p:attrNameLst>
                                      </p:cBhvr>
                                    </p:anim>
                                    <p:anim from="0" to="-1.0" calcmode="lin" valueType="num">
                                      <p:cBhvr>
                                        <p:cTn id="8" dur="200" decel="50000" autoRev="1" fill="hold">
                                          <p:stCondLst>
                                            <p:cond delay="600"/>
                                          </p:stCondLst>
                                        </p:cTn>
                                        <p:tgtEl>
                                          <p:spTgt spid="49"/>
                                        </p:tgtEl>
                                        <p:attrNameLst>
                                          <p:attrName>xshear</p:attrName>
                                        </p:attrNameLst>
                                      </p:cBhvr>
                                    </p:anim>
                                    <p:animScale>
                                      <p:cBhvr>
                                        <p:cTn id="9" dur="200" decel="100000" autoRev="1" fill="hold">
                                          <p:stCondLst>
                                            <p:cond delay="600"/>
                                          </p:stCondLst>
                                        </p:cTn>
                                        <p:tgtEl>
                                          <p:spTgt spid="49"/>
                                        </p:tgtEl>
                                      </p:cBhvr>
                                      <p:from x="100000" y="100000"/>
                                      <p:to x="80000" y="100000"/>
                                    </p:animScale>
                                    <p:anim by="(#ppt_h/3+#ppt_w*0.1)" calcmode="lin" valueType="num">
                                      <p:cBhvr additive="sum">
                                        <p:cTn id="10" dur="200" decel="100000" autoRev="1" fill="hold">
                                          <p:stCondLst>
                                            <p:cond delay="600"/>
                                          </p:stCondLst>
                                        </p:cTn>
                                        <p:tgtEl>
                                          <p:spTgt spid="49"/>
                                        </p:tgtEl>
                                        <p:attrNameLst>
                                          <p:attrName>ppt_x</p:attrName>
                                        </p:attrNameLst>
                                      </p:cBhvr>
                                    </p:anim>
                                  </p:childTnLst>
                                </p:cTn>
                              </p:par>
                            </p:childTnLst>
                          </p:cTn>
                        </p:par>
                        <p:par>
                          <p:cTn id="11" fill="hold">
                            <p:stCondLst>
                              <p:cond delay="1000"/>
                            </p:stCondLst>
                            <p:childTnLst>
                              <p:par>
                                <p:cTn id="12" presetID="34"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 from="(-#ppt_w/2)" to="(#ppt_x)" calcmode="lin" valueType="num">
                                      <p:cBhvr>
                                        <p:cTn id="14" dur="600" fill="hold">
                                          <p:stCondLst>
                                            <p:cond delay="0"/>
                                          </p:stCondLst>
                                        </p:cTn>
                                        <p:tgtEl>
                                          <p:spTgt spid="48"/>
                                        </p:tgtEl>
                                        <p:attrNameLst>
                                          <p:attrName>ppt_x</p:attrName>
                                        </p:attrNameLst>
                                      </p:cBhvr>
                                    </p:anim>
                                    <p:anim from="0" to="-1.0" calcmode="lin" valueType="num">
                                      <p:cBhvr>
                                        <p:cTn id="15" dur="200" decel="50000" autoRev="1" fill="hold">
                                          <p:stCondLst>
                                            <p:cond delay="600"/>
                                          </p:stCondLst>
                                        </p:cTn>
                                        <p:tgtEl>
                                          <p:spTgt spid="48"/>
                                        </p:tgtEl>
                                        <p:attrNameLst>
                                          <p:attrName>xshear</p:attrName>
                                        </p:attrNameLst>
                                      </p:cBhvr>
                                    </p:anim>
                                    <p:animScale>
                                      <p:cBhvr>
                                        <p:cTn id="16" dur="200" decel="100000" autoRev="1" fill="hold">
                                          <p:stCondLst>
                                            <p:cond delay="600"/>
                                          </p:stCondLst>
                                        </p:cTn>
                                        <p:tgtEl>
                                          <p:spTgt spid="48"/>
                                        </p:tgtEl>
                                      </p:cBhvr>
                                      <p:from x="100000" y="100000"/>
                                      <p:to x="80000" y="100000"/>
                                    </p:animScale>
                                    <p:anim by="(#ppt_h/3+#ppt_w*0.1)" calcmode="lin" valueType="num">
                                      <p:cBhvr additive="sum">
                                        <p:cTn id="17" dur="200" decel="100000" autoRev="1" fill="hold">
                                          <p:stCondLst>
                                            <p:cond delay="600"/>
                                          </p:stCondLst>
                                        </p:cTn>
                                        <p:tgtEl>
                                          <p:spTgt spid="48"/>
                                        </p:tgtEl>
                                        <p:attrNameLst>
                                          <p:attrName>ppt_x</p:attrName>
                                        </p:attrNameLst>
                                      </p:cBhvr>
                                    </p:anim>
                                  </p:childTnLst>
                                </p:cTn>
                              </p:par>
                            </p:childTnLst>
                          </p:cTn>
                        </p:par>
                        <p:par>
                          <p:cTn id="18" fill="hold">
                            <p:stCondLst>
                              <p:cond delay="2000"/>
                            </p:stCondLst>
                            <p:childTnLst>
                              <p:par>
                                <p:cTn id="19" presetID="34" presetClass="entr" presetSubtype="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from="(-#ppt_w/2)" to="(#ppt_x)" calcmode="lin" valueType="num">
                                      <p:cBhvr>
                                        <p:cTn id="21" dur="600" fill="hold">
                                          <p:stCondLst>
                                            <p:cond delay="0"/>
                                          </p:stCondLst>
                                        </p:cTn>
                                        <p:tgtEl>
                                          <p:spTgt spid="47"/>
                                        </p:tgtEl>
                                        <p:attrNameLst>
                                          <p:attrName>ppt_x</p:attrName>
                                        </p:attrNameLst>
                                      </p:cBhvr>
                                    </p:anim>
                                    <p:anim from="0" to="-1.0" calcmode="lin" valueType="num">
                                      <p:cBhvr>
                                        <p:cTn id="22" dur="200" decel="50000" autoRev="1" fill="hold">
                                          <p:stCondLst>
                                            <p:cond delay="600"/>
                                          </p:stCondLst>
                                        </p:cTn>
                                        <p:tgtEl>
                                          <p:spTgt spid="47"/>
                                        </p:tgtEl>
                                        <p:attrNameLst>
                                          <p:attrName>xshear</p:attrName>
                                        </p:attrNameLst>
                                      </p:cBhvr>
                                    </p:anim>
                                    <p:animScale>
                                      <p:cBhvr>
                                        <p:cTn id="23" dur="200" decel="100000" autoRev="1" fill="hold">
                                          <p:stCondLst>
                                            <p:cond delay="600"/>
                                          </p:stCondLst>
                                        </p:cTn>
                                        <p:tgtEl>
                                          <p:spTgt spid="47"/>
                                        </p:tgtEl>
                                      </p:cBhvr>
                                      <p:from x="100000" y="100000"/>
                                      <p:to x="80000" y="100000"/>
                                    </p:animScale>
                                    <p:anim by="(#ppt_h/3+#ppt_w*0.1)" calcmode="lin" valueType="num">
                                      <p:cBhvr additive="sum">
                                        <p:cTn id="24" dur="200" decel="100000" autoRev="1" fill="hold">
                                          <p:stCondLst>
                                            <p:cond delay="600"/>
                                          </p:stCondLst>
                                        </p:cTn>
                                        <p:tgtEl>
                                          <p:spTgt spid="4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grpSp>
        <p:nvGrpSpPr>
          <p:cNvPr id="49" name="组合 48"/>
          <p:cNvGrpSpPr/>
          <p:nvPr/>
        </p:nvGrpSpPr>
        <p:grpSpPr>
          <a:xfrm>
            <a:off x="4064635" y="1764030"/>
            <a:ext cx="3241040" cy="502920"/>
            <a:chOff x="4674" y="7367"/>
            <a:chExt cx="5104" cy="792"/>
          </a:xfrm>
        </p:grpSpPr>
        <p:sp>
          <p:nvSpPr>
            <p:cNvPr id="43" name="圆角矩形 42"/>
            <p:cNvSpPr/>
            <p:nvPr/>
          </p:nvSpPr>
          <p:spPr>
            <a:xfrm>
              <a:off x="4674" y="7367"/>
              <a:ext cx="5082" cy="793"/>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800">
                <a:solidFill>
                  <a:schemeClr val="tx1"/>
                </a:solidFill>
                <a:latin typeface="微软雅黑" panose="020B0503020204020204" charset="-122"/>
                <a:ea typeface="微软雅黑" panose="020B0503020204020204" charset="-122"/>
              </a:endParaRPr>
            </a:p>
          </p:txBody>
        </p:sp>
        <p:sp>
          <p:nvSpPr>
            <p:cNvPr id="2" name="文本框 1"/>
            <p:cNvSpPr txBox="1"/>
            <p:nvPr/>
          </p:nvSpPr>
          <p:spPr>
            <a:xfrm>
              <a:off x="4858" y="7395"/>
              <a:ext cx="4920" cy="725"/>
            </a:xfrm>
            <a:prstGeom prst="rect">
              <a:avLst/>
            </a:prstGeom>
            <a:noFill/>
          </p:spPr>
          <p:txBody>
            <a:bodyPr wrap="square" rtlCol="0" anchor="t">
              <a:spAutoFit/>
            </a:bodyPr>
            <a:p>
              <a:pPr defTabSz="685800" eaLnBrk="0" hangingPunct="0">
                <a:buFont typeface="Arial" panose="020B0604020202020204" pitchFamily="34" charset="0"/>
                <a:buNone/>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０℃表示什么意思？</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4" name="组合 3"/>
          <p:cNvGrpSpPr/>
          <p:nvPr/>
        </p:nvGrpSpPr>
        <p:grpSpPr>
          <a:xfrm>
            <a:off x="3098165" y="3429000"/>
            <a:ext cx="4989830" cy="1382395"/>
            <a:chOff x="7783" y="5925"/>
            <a:chExt cx="7858" cy="2177"/>
          </a:xfrm>
        </p:grpSpPr>
        <p:sp>
          <p:nvSpPr>
            <p:cNvPr id="34" name="圆角矩形 33"/>
            <p:cNvSpPr/>
            <p:nvPr/>
          </p:nvSpPr>
          <p:spPr>
            <a:xfrm>
              <a:off x="7783" y="5925"/>
              <a:ext cx="7858" cy="2177"/>
            </a:xfrm>
            <a:prstGeom prst="roundRect">
              <a:avLst>
                <a:gd name="adj" fmla="val 50000"/>
              </a:avLst>
            </a:prstGeom>
            <a:solidFill>
              <a:schemeClr val="bg1"/>
            </a:solidFill>
            <a:ln w="19050">
              <a:solidFill>
                <a:schemeClr val="accent1">
                  <a:lumMod val="60000"/>
                  <a:lumOff val="40000"/>
                </a:schemeClr>
              </a:solidFill>
            </a:ln>
            <a:effectLst>
              <a:glow rad="101600">
                <a:schemeClr val="accent1">
                  <a:lumMod val="60000"/>
                  <a:lumOff val="40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12" name="矩形 11"/>
            <p:cNvSpPr/>
            <p:nvPr/>
          </p:nvSpPr>
          <p:spPr>
            <a:xfrm>
              <a:off x="8241" y="6216"/>
              <a:ext cx="7008" cy="1598"/>
            </a:xfrm>
            <a:prstGeom prst="rect">
              <a:avLst/>
            </a:prstGeom>
          </p:spPr>
          <p:txBody>
            <a:bodyPr wrap="none">
              <a:spAutoFit/>
            </a:bodyPr>
            <a:p>
              <a:pPr defTabSz="685800"/>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在物理学中，把在标准大气压下</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endParaRPr>
            </a:p>
            <a:p>
              <a:pPr defTabSz="685800">
                <a:lnSpc>
                  <a:spcPct val="150000"/>
                </a:lnSpc>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冰水混合物的温度定位</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rPr>
                <a:t>0</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500"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7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43220" y="1042670"/>
            <a:ext cx="1304925" cy="5210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2748280" y="1642745"/>
            <a:ext cx="2593340" cy="464820"/>
            <a:chOff x="3700" y="2905"/>
            <a:chExt cx="4084" cy="732"/>
          </a:xfrm>
        </p:grpSpPr>
        <p:sp>
          <p:nvSpPr>
            <p:cNvPr id="43" name="圆角矩形标注 42"/>
            <p:cNvSpPr/>
            <p:nvPr/>
          </p:nvSpPr>
          <p:spPr>
            <a:xfrm>
              <a:off x="3700" y="2915"/>
              <a:ext cx="3722" cy="722"/>
            </a:xfrm>
            <a:prstGeom prst="wedgeRoundRectCallout">
              <a:avLst>
                <a:gd name="adj1" fmla="val 60961"/>
                <a:gd name="adj2" fmla="val 48199"/>
                <a:gd name="adj3" fmla="val 16667"/>
              </a:avLst>
            </a:prstGeom>
            <a:solidFill>
              <a:srgbClr val="FFFF00"/>
            </a:solid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TextBox 23"/>
            <p:cNvSpPr txBox="1">
              <a:spLocks noChangeArrowheads="1"/>
            </p:cNvSpPr>
            <p:nvPr/>
          </p:nvSpPr>
          <p:spPr bwMode="auto">
            <a:xfrm>
              <a:off x="3760" y="2905"/>
              <a:ext cx="4024"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FF0000"/>
                  </a:solidFill>
                  <a:latin typeface="Arial" panose="020B0604020202020204" pitchFamily="34" charset="0"/>
                  <a:ea typeface="宋体" panose="02010600030101010101" pitchFamily="2" charset="-122"/>
                </a:defRPr>
              </a:lvl1pPr>
              <a:lvl2pPr marL="742950" indent="-285750" eaLnBrk="0" hangingPunct="0">
                <a:defRPr sz="3200">
                  <a:solidFill>
                    <a:srgbClr val="FF0000"/>
                  </a:solidFill>
                  <a:latin typeface="Arial" panose="020B0604020202020204" pitchFamily="34" charset="0"/>
                  <a:ea typeface="宋体" panose="02010600030101010101" pitchFamily="2" charset="-122"/>
                </a:defRPr>
              </a:lvl2pPr>
              <a:lvl3pPr marL="1143000" indent="-228600" eaLnBrk="0" hangingPunct="0">
                <a:defRPr sz="3200">
                  <a:solidFill>
                    <a:srgbClr val="FF0000"/>
                  </a:solidFill>
                  <a:latin typeface="Arial" panose="020B0604020202020204" pitchFamily="34" charset="0"/>
                  <a:ea typeface="宋体" panose="02010600030101010101" pitchFamily="2" charset="-122"/>
                </a:defRPr>
              </a:lvl3pPr>
              <a:lvl4pPr marL="1600200" indent="-228600" eaLnBrk="0" hangingPunct="0">
                <a:defRPr sz="3200">
                  <a:solidFill>
                    <a:srgbClr val="FF0000"/>
                  </a:solidFill>
                  <a:latin typeface="Arial" panose="020B0604020202020204" pitchFamily="34" charset="0"/>
                  <a:ea typeface="宋体" panose="02010600030101010101" pitchFamily="2" charset="-122"/>
                </a:defRPr>
              </a:lvl4pPr>
              <a:lvl5pPr marL="2057400" indent="-228600" eaLnBrk="0" hangingPunct="0">
                <a:defRPr sz="32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9pPr>
            </a:lstStyle>
            <a:p>
              <a:pPr defTabSz="685800" eaLnBrk="1" hangingPunct="1"/>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一个大格</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rPr>
                <a:t>是</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rPr>
                <a:t>10℃</a:t>
              </a:r>
              <a:endPar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endParaRPr>
            </a:p>
          </p:txBody>
        </p:sp>
      </p:grpSp>
      <p:sp>
        <p:nvSpPr>
          <p:cNvPr id="47117" name="左大括号 47116"/>
          <p:cNvSpPr/>
          <p:nvPr/>
        </p:nvSpPr>
        <p:spPr>
          <a:xfrm>
            <a:off x="5513388" y="1921193"/>
            <a:ext cx="144000" cy="612000"/>
          </a:xfrm>
          <a:prstGeom prst="leftBrace">
            <a:avLst>
              <a:gd name="adj1" fmla="val 93348"/>
              <a:gd name="adj2" fmla="val 50000"/>
            </a:avLst>
          </a:prstGeom>
          <a:noFill/>
          <a:ln w="31750" cap="flat" cmpd="sng">
            <a:solidFill>
              <a:srgbClr val="FF0000"/>
            </a:solidFill>
            <a:prstDash val="solid"/>
            <a:round/>
            <a:headEnd type="none" w="med" len="med"/>
            <a:tailEnd type="none" w="med" len="med"/>
          </a:ln>
        </p:spPr>
        <p:txBody>
          <a:bodyPr anchor="t" anchorCtr="0"/>
          <a:p>
            <a:endParaRPr lang="zh-CN" altLang="en-US" dirty="0">
              <a:latin typeface="Arial" panose="020B0604020202020204" pitchFamily="34" charset="0"/>
              <a:ea typeface="宋体" panose="02010600030101010101" pitchFamily="2" charset="-122"/>
            </a:endParaRPr>
          </a:p>
        </p:txBody>
      </p:sp>
      <p:grpSp>
        <p:nvGrpSpPr>
          <p:cNvPr id="3" name="组合 2"/>
          <p:cNvGrpSpPr/>
          <p:nvPr/>
        </p:nvGrpSpPr>
        <p:grpSpPr>
          <a:xfrm>
            <a:off x="6577965" y="1108075"/>
            <a:ext cx="2363470" cy="475615"/>
            <a:chOff x="3700" y="2888"/>
            <a:chExt cx="3722" cy="749"/>
          </a:xfrm>
        </p:grpSpPr>
        <p:sp>
          <p:nvSpPr>
            <p:cNvPr id="4" name="圆角矩形标注 3"/>
            <p:cNvSpPr/>
            <p:nvPr/>
          </p:nvSpPr>
          <p:spPr>
            <a:xfrm>
              <a:off x="3700" y="2915"/>
              <a:ext cx="3722" cy="722"/>
            </a:xfrm>
            <a:prstGeom prst="wedgeRoundRectCallout">
              <a:avLst>
                <a:gd name="adj1" fmla="val -70634"/>
                <a:gd name="adj2" fmla="val 58310"/>
                <a:gd name="adj3" fmla="val 16667"/>
              </a:avLst>
            </a:prstGeom>
            <a:solidFill>
              <a:srgbClr val="B1DD81"/>
            </a:solid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TextBox 23"/>
            <p:cNvSpPr txBox="1">
              <a:spLocks noChangeArrowheads="1"/>
            </p:cNvSpPr>
            <p:nvPr/>
          </p:nvSpPr>
          <p:spPr bwMode="auto">
            <a:xfrm>
              <a:off x="3848" y="2888"/>
              <a:ext cx="3574"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FF0000"/>
                  </a:solidFill>
                  <a:latin typeface="Arial" panose="020B0604020202020204" pitchFamily="34" charset="0"/>
                  <a:ea typeface="宋体" panose="02010600030101010101" pitchFamily="2" charset="-122"/>
                </a:defRPr>
              </a:lvl1pPr>
              <a:lvl2pPr marL="742950" indent="-285750" eaLnBrk="0" hangingPunct="0">
                <a:defRPr sz="3200">
                  <a:solidFill>
                    <a:srgbClr val="FF0000"/>
                  </a:solidFill>
                  <a:latin typeface="Arial" panose="020B0604020202020204" pitchFamily="34" charset="0"/>
                  <a:ea typeface="宋体" panose="02010600030101010101" pitchFamily="2" charset="-122"/>
                </a:defRPr>
              </a:lvl2pPr>
              <a:lvl3pPr marL="1143000" indent="-228600" eaLnBrk="0" hangingPunct="0">
                <a:defRPr sz="3200">
                  <a:solidFill>
                    <a:srgbClr val="FF0000"/>
                  </a:solidFill>
                  <a:latin typeface="Arial" panose="020B0604020202020204" pitchFamily="34" charset="0"/>
                  <a:ea typeface="宋体" panose="02010600030101010101" pitchFamily="2" charset="-122"/>
                </a:defRPr>
              </a:lvl3pPr>
              <a:lvl4pPr marL="1600200" indent="-228600" eaLnBrk="0" hangingPunct="0">
                <a:defRPr sz="3200">
                  <a:solidFill>
                    <a:srgbClr val="FF0000"/>
                  </a:solidFill>
                  <a:latin typeface="Arial" panose="020B0604020202020204" pitchFamily="34" charset="0"/>
                  <a:ea typeface="宋体" panose="02010600030101010101" pitchFamily="2" charset="-122"/>
                </a:defRPr>
              </a:lvl4pPr>
              <a:lvl5pPr marL="2057400" indent="-228600" eaLnBrk="0" hangingPunct="0">
                <a:defRPr sz="32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9pPr>
            </a:lstStyle>
            <a:p>
              <a:pPr defTabSz="685800" eaLnBrk="1" hangingPunct="1"/>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一个小格</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rPr>
                <a:t>是</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rPr>
                <a:t>1℃</a:t>
              </a:r>
              <a:endPar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12" name="组合 11"/>
          <p:cNvGrpSpPr/>
          <p:nvPr/>
        </p:nvGrpSpPr>
        <p:grpSpPr>
          <a:xfrm>
            <a:off x="1617345" y="2854960"/>
            <a:ext cx="1719580" cy="459740"/>
            <a:chOff x="10930" y="4373"/>
            <a:chExt cx="2708" cy="724"/>
          </a:xfrm>
        </p:grpSpPr>
        <p:sp>
          <p:nvSpPr>
            <p:cNvPr id="9" name="文本框 8"/>
            <p:cNvSpPr txBox="1"/>
            <p:nvPr/>
          </p:nvSpPr>
          <p:spPr>
            <a:xfrm>
              <a:off x="10930" y="4373"/>
              <a:ext cx="2708" cy="725"/>
            </a:xfrm>
            <a:prstGeom prst="rect">
              <a:avLst/>
            </a:prstGeom>
            <a:noFill/>
          </p:spPr>
          <p:txBody>
            <a:bodyPr wrap="square" rtlCol="0" anchor="t">
              <a:spAutoFit/>
            </a:bodyPr>
            <a:p>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比</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0</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高</a:t>
              </a:r>
              <a:endPar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18" name="圆角矩形 17"/>
            <p:cNvSpPr/>
            <p:nvPr/>
          </p:nvSpPr>
          <p:spPr>
            <a:xfrm>
              <a:off x="10930" y="4373"/>
              <a:ext cx="2359" cy="7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4" name="组合 13"/>
          <p:cNvGrpSpPr/>
          <p:nvPr/>
        </p:nvGrpSpPr>
        <p:grpSpPr>
          <a:xfrm>
            <a:off x="1615440" y="4999990"/>
            <a:ext cx="1719580" cy="460375"/>
            <a:chOff x="10905" y="7453"/>
            <a:chExt cx="2708" cy="725"/>
          </a:xfrm>
        </p:grpSpPr>
        <p:sp>
          <p:nvSpPr>
            <p:cNvPr id="10" name="文本框 9"/>
            <p:cNvSpPr txBox="1"/>
            <p:nvPr/>
          </p:nvSpPr>
          <p:spPr>
            <a:xfrm>
              <a:off x="10905" y="7453"/>
              <a:ext cx="2708" cy="725"/>
            </a:xfrm>
            <a:prstGeom prst="rect">
              <a:avLst/>
            </a:prstGeom>
            <a:noFill/>
          </p:spPr>
          <p:txBody>
            <a:bodyPr wrap="square" rtlCol="0" anchor="t">
              <a:spAutoFit/>
            </a:bodyPr>
            <a:p>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比</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0</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低</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12"/>
            <p:cNvSpPr/>
            <p:nvPr/>
          </p:nvSpPr>
          <p:spPr>
            <a:xfrm>
              <a:off x="10908" y="7454"/>
              <a:ext cx="2359" cy="724"/>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5" name="矩形 14"/>
          <p:cNvSpPr/>
          <p:nvPr/>
        </p:nvSpPr>
        <p:spPr>
          <a:xfrm>
            <a:off x="5611495" y="1598295"/>
            <a:ext cx="375920" cy="2738120"/>
          </a:xfrm>
          <a:prstGeom prst="rect">
            <a:avLst/>
          </a:prstGeom>
          <a:solidFill>
            <a:srgbClr val="FF0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右箭头 15"/>
          <p:cNvSpPr/>
          <p:nvPr/>
        </p:nvSpPr>
        <p:spPr>
          <a:xfrm>
            <a:off x="3184525" y="2917825"/>
            <a:ext cx="453390" cy="360045"/>
          </a:xfrm>
          <a:prstGeom prst="rightArrow">
            <a:avLst>
              <a:gd name="adj1" fmla="val 50000"/>
              <a:gd name="adj2" fmla="val 7759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7" name="组合 16"/>
          <p:cNvGrpSpPr/>
          <p:nvPr/>
        </p:nvGrpSpPr>
        <p:grpSpPr>
          <a:xfrm>
            <a:off x="3701415" y="2868930"/>
            <a:ext cx="1765300" cy="460375"/>
            <a:chOff x="10930" y="4373"/>
            <a:chExt cx="2780" cy="725"/>
          </a:xfrm>
        </p:grpSpPr>
        <p:sp>
          <p:nvSpPr>
            <p:cNvPr id="19" name="文本框 18"/>
            <p:cNvSpPr txBox="1"/>
            <p:nvPr/>
          </p:nvSpPr>
          <p:spPr>
            <a:xfrm>
              <a:off x="11002" y="4373"/>
              <a:ext cx="2708" cy="725"/>
            </a:xfrm>
            <a:prstGeom prst="rect">
              <a:avLst/>
            </a:prstGeom>
            <a:noFill/>
          </p:spPr>
          <p:txBody>
            <a:bodyPr wrap="square" rtlCol="0" anchor="t">
              <a:spAutoFit/>
            </a:bodyPr>
            <a:p>
              <a:r>
                <a:rPr 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零上温度</a:t>
              </a:r>
              <a:endParaRPr lang="zh-CN" sz="2400" dirty="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20" name="圆角矩形 19"/>
            <p:cNvSpPr/>
            <p:nvPr/>
          </p:nvSpPr>
          <p:spPr>
            <a:xfrm>
              <a:off x="10930" y="4373"/>
              <a:ext cx="2359" cy="7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21" name="直接连接符 20"/>
          <p:cNvCxnSpPr/>
          <p:nvPr/>
        </p:nvCxnSpPr>
        <p:spPr>
          <a:xfrm>
            <a:off x="5076825" y="4318635"/>
            <a:ext cx="2172970" cy="0"/>
          </a:xfrm>
          <a:prstGeom prst="line">
            <a:avLst/>
          </a:prstGeom>
          <a:ln w="28575" cmpd="sng">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983865" y="4088130"/>
            <a:ext cx="2160905" cy="475615"/>
            <a:chOff x="4019" y="2888"/>
            <a:chExt cx="3403" cy="749"/>
          </a:xfrm>
        </p:grpSpPr>
        <p:sp>
          <p:nvSpPr>
            <p:cNvPr id="7" name="圆角矩形标注 6"/>
            <p:cNvSpPr/>
            <p:nvPr/>
          </p:nvSpPr>
          <p:spPr>
            <a:xfrm>
              <a:off x="4019" y="2915"/>
              <a:ext cx="3403" cy="722"/>
            </a:xfrm>
            <a:prstGeom prst="wedgeRoundRectCallout">
              <a:avLst>
                <a:gd name="adj1" fmla="val 62294"/>
                <a:gd name="adj2" fmla="val -3107"/>
                <a:gd name="adj3" fmla="val 16667"/>
              </a:avLst>
            </a:prstGeom>
            <a:solidFill>
              <a:schemeClr val="accent1">
                <a:lumMod val="60000"/>
                <a:lumOff val="40000"/>
              </a:schemeClr>
            </a:solid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TextBox 23"/>
            <p:cNvSpPr txBox="1">
              <a:spLocks noChangeArrowheads="1"/>
            </p:cNvSpPr>
            <p:nvPr/>
          </p:nvSpPr>
          <p:spPr bwMode="auto">
            <a:xfrm>
              <a:off x="4232" y="2888"/>
              <a:ext cx="3090"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FF0000"/>
                  </a:solidFill>
                  <a:latin typeface="Arial" panose="020B0604020202020204" pitchFamily="34" charset="0"/>
                  <a:ea typeface="宋体" panose="02010600030101010101" pitchFamily="2" charset="-122"/>
                </a:defRPr>
              </a:lvl1pPr>
              <a:lvl2pPr marL="742950" indent="-285750" eaLnBrk="0" hangingPunct="0">
                <a:defRPr sz="3200">
                  <a:solidFill>
                    <a:srgbClr val="FF0000"/>
                  </a:solidFill>
                  <a:latin typeface="Arial" panose="020B0604020202020204" pitchFamily="34" charset="0"/>
                  <a:ea typeface="宋体" panose="02010600030101010101" pitchFamily="2" charset="-122"/>
                </a:defRPr>
              </a:lvl2pPr>
              <a:lvl3pPr marL="1143000" indent="-228600" eaLnBrk="0" hangingPunct="0">
                <a:defRPr sz="3200">
                  <a:solidFill>
                    <a:srgbClr val="FF0000"/>
                  </a:solidFill>
                  <a:latin typeface="Arial" panose="020B0604020202020204" pitchFamily="34" charset="0"/>
                  <a:ea typeface="宋体" panose="02010600030101010101" pitchFamily="2" charset="-122"/>
                </a:defRPr>
              </a:lvl3pPr>
              <a:lvl4pPr marL="1600200" indent="-228600" eaLnBrk="0" hangingPunct="0">
                <a:defRPr sz="3200">
                  <a:solidFill>
                    <a:srgbClr val="FF0000"/>
                  </a:solidFill>
                  <a:latin typeface="Arial" panose="020B0604020202020204" pitchFamily="34" charset="0"/>
                  <a:ea typeface="宋体" panose="02010600030101010101" pitchFamily="2" charset="-122"/>
                </a:defRPr>
              </a:lvl4pPr>
              <a:lvl5pPr marL="2057400" indent="-228600" eaLnBrk="0" hangingPunct="0">
                <a:defRPr sz="32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rgbClr val="FF0000"/>
                  </a:solidFill>
                  <a:latin typeface="Arial" panose="020B0604020202020204" pitchFamily="34" charset="0"/>
                  <a:ea typeface="宋体" panose="02010600030101010101" pitchFamily="2" charset="-122"/>
                </a:defRPr>
              </a:lvl9pPr>
            </a:lstStyle>
            <a:p>
              <a:pPr defTabSz="685800"/>
              <a:r>
                <a:rPr lang="en-US" altLang="zh-CN" sz="2400" smtClean="0">
                  <a:solidFill>
                    <a:schemeClr val="tx1"/>
                  </a:solidFill>
                  <a:latin typeface="微软雅黑" panose="020B0503020204020204" charset="-122"/>
                  <a:ea typeface="微软雅黑" panose="020B0503020204020204" charset="-122"/>
                  <a:cs typeface="微软雅黑" panose="020B0503020204020204" charset="-122"/>
                  <a:sym typeface="+mn-ea"/>
                </a:rPr>
                <a:t>0</a:t>
              </a:r>
              <a:r>
                <a:rPr lang="en-US" altLang="en-US" sz="2400" smtClean="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smtClean="0">
                  <a:solidFill>
                    <a:schemeClr val="tx1"/>
                  </a:solidFill>
                  <a:latin typeface="微软雅黑" panose="020B0503020204020204" charset="-122"/>
                  <a:ea typeface="微软雅黑" panose="020B0503020204020204" charset="-122"/>
                  <a:cs typeface="微软雅黑" panose="020B0503020204020204" charset="-122"/>
                  <a:sym typeface="+mn-ea"/>
                </a:rPr>
                <a:t>为分界点</a:t>
              </a:r>
              <a:endPar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sp>
        <p:nvSpPr>
          <p:cNvPr id="22" name="右箭头 21"/>
          <p:cNvSpPr/>
          <p:nvPr/>
        </p:nvSpPr>
        <p:spPr>
          <a:xfrm>
            <a:off x="3184525" y="5048885"/>
            <a:ext cx="453390" cy="360045"/>
          </a:xfrm>
          <a:prstGeom prst="rightArrow">
            <a:avLst>
              <a:gd name="adj1" fmla="val 50000"/>
              <a:gd name="adj2" fmla="val 7759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5" name="组合 24"/>
          <p:cNvGrpSpPr/>
          <p:nvPr/>
        </p:nvGrpSpPr>
        <p:grpSpPr>
          <a:xfrm>
            <a:off x="3701415" y="4999990"/>
            <a:ext cx="1765300" cy="460375"/>
            <a:chOff x="10930" y="4373"/>
            <a:chExt cx="2780" cy="725"/>
          </a:xfrm>
        </p:grpSpPr>
        <p:sp>
          <p:nvSpPr>
            <p:cNvPr id="26" name="文本框 25"/>
            <p:cNvSpPr txBox="1"/>
            <p:nvPr/>
          </p:nvSpPr>
          <p:spPr>
            <a:xfrm>
              <a:off x="11002" y="4373"/>
              <a:ext cx="2708" cy="725"/>
            </a:xfrm>
            <a:prstGeom prst="rect">
              <a:avLst/>
            </a:prstGeom>
            <a:noFill/>
          </p:spPr>
          <p:txBody>
            <a:bodyPr wrap="square" rtlCol="0" anchor="t">
              <a:spAutoFit/>
            </a:bodyPr>
            <a:p>
              <a:r>
                <a:rPr 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零下温度</a:t>
              </a:r>
              <a:endParaRPr lang="zh-CN" sz="2400" dirty="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27" name="圆角矩形 26"/>
            <p:cNvSpPr/>
            <p:nvPr/>
          </p:nvSpPr>
          <p:spPr>
            <a:xfrm>
              <a:off x="10930" y="4373"/>
              <a:ext cx="2359" cy="724"/>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8" name="矩形 27"/>
          <p:cNvSpPr/>
          <p:nvPr/>
        </p:nvSpPr>
        <p:spPr>
          <a:xfrm>
            <a:off x="5605145" y="4318635"/>
            <a:ext cx="375920" cy="1188000"/>
          </a:xfrm>
          <a:prstGeom prst="rect">
            <a:avLst/>
          </a:prstGeom>
          <a:solidFill>
            <a:schemeClr val="accent1">
              <a:lumMod val="7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1" name="组合 30"/>
          <p:cNvGrpSpPr/>
          <p:nvPr/>
        </p:nvGrpSpPr>
        <p:grpSpPr>
          <a:xfrm>
            <a:off x="7180580" y="2504440"/>
            <a:ext cx="1348740" cy="1037590"/>
            <a:chOff x="11308" y="3944"/>
            <a:chExt cx="2124" cy="1634"/>
          </a:xfrm>
        </p:grpSpPr>
        <p:sp>
          <p:nvSpPr>
            <p:cNvPr id="29" name="任意多边形 73"/>
            <p:cNvSpPr/>
            <p:nvPr/>
          </p:nvSpPr>
          <p:spPr>
            <a:xfrm rot="11317928">
              <a:off x="11308" y="3944"/>
              <a:ext cx="2124" cy="1634"/>
            </a:xfrm>
            <a:custGeom>
              <a:avLst/>
              <a:gdLst>
                <a:gd name="connsiteX0" fmla="*/ 514985 w 2610115"/>
                <a:gd name="connsiteY0" fmla="*/ 194411 h 1975845"/>
                <a:gd name="connsiteX1" fmla="*/ 847273 w 2610115"/>
                <a:gd name="connsiteY1" fmla="*/ 231372 h 1975845"/>
                <a:gd name="connsiteX2" fmla="*/ 847370 w 2610115"/>
                <a:gd name="connsiteY2" fmla="*/ 231228 h 1975845"/>
                <a:gd name="connsiteX3" fmla="*/ 891877 w 2610115"/>
                <a:gd name="connsiteY3" fmla="*/ 165153 h 1975845"/>
                <a:gd name="connsiteX4" fmla="*/ 1357208 w 2610115"/>
                <a:gd name="connsiteY4" fmla="*/ 150454 h 1975845"/>
                <a:gd name="connsiteX5" fmla="*/ 1359483 w 2610115"/>
                <a:gd name="connsiteY5" fmla="*/ 146907 h 1975845"/>
                <a:gd name="connsiteX6" fmla="*/ 1392515 w 2610115"/>
                <a:gd name="connsiteY6" fmla="*/ 95396 h 1975845"/>
                <a:gd name="connsiteX7" fmla="*/ 1555909 w 2610115"/>
                <a:gd name="connsiteY7" fmla="*/ 2697 h 1975845"/>
                <a:gd name="connsiteX8" fmla="*/ 1752718 w 2610115"/>
                <a:gd name="connsiteY8" fmla="*/ 55742 h 1975845"/>
                <a:gd name="connsiteX9" fmla="*/ 1799449 w 2610115"/>
                <a:gd name="connsiteY9" fmla="*/ 103995 h 1975845"/>
                <a:gd name="connsiteX10" fmla="*/ 1802338 w 2610115"/>
                <a:gd name="connsiteY10" fmla="*/ 106977 h 1975845"/>
                <a:gd name="connsiteX11" fmla="*/ 2004528 w 2610115"/>
                <a:gd name="connsiteY11" fmla="*/ 1214 h 1975845"/>
                <a:gd name="connsiteX12" fmla="*/ 2142054 w 2610115"/>
                <a:gd name="connsiteY12" fmla="*/ 25099 h 1975845"/>
                <a:gd name="connsiteX13" fmla="*/ 2314325 w 2610115"/>
                <a:gd name="connsiteY13" fmla="*/ 248470 h 1975845"/>
                <a:gd name="connsiteX14" fmla="*/ 2315263 w 2610115"/>
                <a:gd name="connsiteY14" fmla="*/ 248869 h 1975845"/>
                <a:gd name="connsiteX15" fmla="*/ 2388106 w 2610115"/>
                <a:gd name="connsiteY15" fmla="*/ 279811 h 1975845"/>
                <a:gd name="connsiteX16" fmla="*/ 2535411 w 2610115"/>
                <a:gd name="connsiteY16" fmla="*/ 465259 h 1975845"/>
                <a:gd name="connsiteX17" fmla="*/ 2525516 w 2610115"/>
                <a:gd name="connsiteY17" fmla="*/ 700334 h 1975845"/>
                <a:gd name="connsiteX18" fmla="*/ 2597804 w 2610115"/>
                <a:gd name="connsiteY18" fmla="*/ 1059759 h 1975845"/>
                <a:gd name="connsiteX19" fmla="*/ 2259174 w 2610115"/>
                <a:gd name="connsiteY19" fmla="*/ 1374381 h 1975845"/>
                <a:gd name="connsiteX20" fmla="*/ 2137951 w 2610115"/>
                <a:gd name="connsiteY20" fmla="*/ 1643972 h 1975845"/>
                <a:gd name="connsiteX21" fmla="*/ 1725223 w 2610115"/>
                <a:gd name="connsiteY21" fmla="*/ 1676614 h 1975845"/>
                <a:gd name="connsiteX22" fmla="*/ 1430280 w 2610115"/>
                <a:gd name="connsiteY22" fmla="*/ 1964218 h 1975845"/>
                <a:gd name="connsiteX23" fmla="*/ 996615 w 2610115"/>
                <a:gd name="connsiteY23" fmla="*/ 1788666 h 1975845"/>
                <a:gd name="connsiteX24" fmla="*/ 352423 w 2610115"/>
                <a:gd name="connsiteY24" fmla="*/ 1615216 h 1975845"/>
                <a:gd name="connsiteX25" fmla="*/ 69186 w 2610115"/>
                <a:gd name="connsiteY25" fmla="*/ 1422201 h 1975845"/>
                <a:gd name="connsiteX26" fmla="*/ 89788 w 2610115"/>
                <a:gd name="connsiteY26" fmla="*/ 1218899 h 1975845"/>
                <a:gd name="connsiteX27" fmla="*/ 128033 w 2610115"/>
                <a:gd name="connsiteY27" fmla="*/ 1164062 h 1975845"/>
                <a:gd name="connsiteX28" fmla="*/ 127542 w 2610115"/>
                <a:gd name="connsiteY28" fmla="*/ 1159860 h 1975845"/>
                <a:gd name="connsiteX29" fmla="*/ 69942 w 2610115"/>
                <a:gd name="connsiteY29" fmla="*/ 1111936 h 1975845"/>
                <a:gd name="connsiteX30" fmla="*/ 1906 w 2610115"/>
                <a:gd name="connsiteY30" fmla="*/ 894356 h 1975845"/>
                <a:gd name="connsiteX31" fmla="*/ 235303 w 2610115"/>
                <a:gd name="connsiteY31" fmla="*/ 656766 h 1975845"/>
                <a:gd name="connsiteX32" fmla="*/ 237535 w 2610115"/>
                <a:gd name="connsiteY32" fmla="*/ 650503 h 1975845"/>
                <a:gd name="connsiteX33" fmla="*/ 341501 w 2610115"/>
                <a:gd name="connsiteY33" fmla="*/ 309319 h 1975845"/>
                <a:gd name="connsiteX34" fmla="*/ 514985 w 2610115"/>
                <a:gd name="connsiteY34" fmla="*/ 194411 h 1975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10115" h="1975845">
                  <a:moveTo>
                    <a:pt x="514985" y="194411"/>
                  </a:moveTo>
                  <a:cubicBezTo>
                    <a:pt x="622902" y="158190"/>
                    <a:pt x="743903" y="168940"/>
                    <a:pt x="847273" y="231372"/>
                  </a:cubicBezTo>
                  <a:lnTo>
                    <a:pt x="847370" y="231228"/>
                  </a:lnTo>
                  <a:lnTo>
                    <a:pt x="891877" y="165153"/>
                  </a:lnTo>
                  <a:cubicBezTo>
                    <a:pt x="1010526" y="28042"/>
                    <a:pt x="1222997" y="14047"/>
                    <a:pt x="1357208" y="150454"/>
                  </a:cubicBezTo>
                  <a:lnTo>
                    <a:pt x="1359483" y="146907"/>
                  </a:lnTo>
                  <a:lnTo>
                    <a:pt x="1392515" y="95396"/>
                  </a:lnTo>
                  <a:cubicBezTo>
                    <a:pt x="1433742" y="45531"/>
                    <a:pt x="1491601" y="12092"/>
                    <a:pt x="1555909" y="2697"/>
                  </a:cubicBezTo>
                  <a:cubicBezTo>
                    <a:pt x="1626688" y="-7657"/>
                    <a:pt x="1697399" y="12178"/>
                    <a:pt x="1752718" y="55742"/>
                  </a:cubicBezTo>
                  <a:lnTo>
                    <a:pt x="1799449" y="103995"/>
                  </a:lnTo>
                  <a:lnTo>
                    <a:pt x="1802338" y="106977"/>
                  </a:lnTo>
                  <a:cubicBezTo>
                    <a:pt x="1854457" y="43717"/>
                    <a:pt x="1927884" y="7011"/>
                    <a:pt x="2004528" y="1214"/>
                  </a:cubicBezTo>
                  <a:cubicBezTo>
                    <a:pt x="2050514" y="-2265"/>
                    <a:pt x="2097658" y="5383"/>
                    <a:pt x="2142054" y="25099"/>
                  </a:cubicBezTo>
                  <a:cubicBezTo>
                    <a:pt x="2232262" y="65146"/>
                    <a:pt x="2296947" y="148991"/>
                    <a:pt x="2314325" y="248470"/>
                  </a:cubicBezTo>
                  <a:lnTo>
                    <a:pt x="2315263" y="248869"/>
                  </a:lnTo>
                  <a:lnTo>
                    <a:pt x="2388106" y="279811"/>
                  </a:lnTo>
                  <a:cubicBezTo>
                    <a:pt x="2457030" y="320051"/>
                    <a:pt x="2510068" y="385712"/>
                    <a:pt x="2535411" y="465259"/>
                  </a:cubicBezTo>
                  <a:cubicBezTo>
                    <a:pt x="2559970" y="542246"/>
                    <a:pt x="2556471" y="625862"/>
                    <a:pt x="2525516" y="700334"/>
                  </a:cubicBezTo>
                  <a:cubicBezTo>
                    <a:pt x="2601605" y="802465"/>
                    <a:pt x="2628215" y="934861"/>
                    <a:pt x="2597804" y="1059759"/>
                  </a:cubicBezTo>
                  <a:cubicBezTo>
                    <a:pt x="2557376" y="1225802"/>
                    <a:pt x="2423541" y="1350151"/>
                    <a:pt x="2259174" y="1374381"/>
                  </a:cubicBezTo>
                  <a:cubicBezTo>
                    <a:pt x="2258390" y="1478021"/>
                    <a:pt x="2214160" y="1576312"/>
                    <a:pt x="2137951" y="1643972"/>
                  </a:cubicBezTo>
                  <a:cubicBezTo>
                    <a:pt x="2022158" y="1746789"/>
                    <a:pt x="1854895" y="1760001"/>
                    <a:pt x="1725223" y="1676614"/>
                  </a:cubicBezTo>
                  <a:cubicBezTo>
                    <a:pt x="1683287" y="1819845"/>
                    <a:pt x="1570994" y="1929336"/>
                    <a:pt x="1430280" y="1964218"/>
                  </a:cubicBezTo>
                  <a:cubicBezTo>
                    <a:pt x="1264465" y="2005317"/>
                    <a:pt x="1091410" y="1935279"/>
                    <a:pt x="996615" y="1788666"/>
                  </a:cubicBezTo>
                  <a:cubicBezTo>
                    <a:pt x="772874" y="1927827"/>
                    <a:pt x="482275" y="1849606"/>
                    <a:pt x="352423" y="1615216"/>
                  </a:cubicBezTo>
                  <a:cubicBezTo>
                    <a:pt x="224864" y="1630623"/>
                    <a:pt x="105088" y="1549019"/>
                    <a:pt x="69186" y="1422201"/>
                  </a:cubicBezTo>
                  <a:cubicBezTo>
                    <a:pt x="49681" y="1353386"/>
                    <a:pt x="57737" y="1280482"/>
                    <a:pt x="89788" y="1218899"/>
                  </a:cubicBezTo>
                  <a:lnTo>
                    <a:pt x="128033" y="1164062"/>
                  </a:lnTo>
                  <a:lnTo>
                    <a:pt x="127542" y="1159860"/>
                  </a:lnTo>
                  <a:lnTo>
                    <a:pt x="69942" y="1111936"/>
                  </a:lnTo>
                  <a:cubicBezTo>
                    <a:pt x="18379" y="1054273"/>
                    <a:pt x="-7507" y="975034"/>
                    <a:pt x="1906" y="894356"/>
                  </a:cubicBezTo>
                  <a:cubicBezTo>
                    <a:pt x="16630" y="768406"/>
                    <a:pt x="113536" y="669750"/>
                    <a:pt x="235303" y="656766"/>
                  </a:cubicBezTo>
                  <a:cubicBezTo>
                    <a:pt x="236026" y="654663"/>
                    <a:pt x="236811" y="652606"/>
                    <a:pt x="237535" y="650503"/>
                  </a:cubicBezTo>
                  <a:cubicBezTo>
                    <a:pt x="221183" y="526474"/>
                    <a:pt x="259318" y="401393"/>
                    <a:pt x="341501" y="309319"/>
                  </a:cubicBezTo>
                  <a:cubicBezTo>
                    <a:pt x="390196" y="254785"/>
                    <a:pt x="450235" y="216143"/>
                    <a:pt x="514985" y="194411"/>
                  </a:cubicBezTo>
                  <a:close/>
                </a:path>
              </a:pathLst>
            </a:custGeom>
            <a:solidFill>
              <a:schemeClr val="bg1"/>
            </a:solidFill>
            <a:ln w="34925">
              <a:solidFill>
                <a:srgbClr val="FF0000"/>
              </a:solidFill>
            </a:ln>
            <a:effectLst>
              <a:outerShdw blurRad="177800" dist="508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cs typeface="+mn-ea"/>
                <a:sym typeface="+mn-lt"/>
              </a:endParaRPr>
            </a:p>
          </p:txBody>
        </p:sp>
        <p:sp>
          <p:nvSpPr>
            <p:cNvPr id="30" name="文本框 29"/>
            <p:cNvSpPr txBox="1"/>
            <p:nvPr/>
          </p:nvSpPr>
          <p:spPr>
            <a:xfrm>
              <a:off x="11725" y="4446"/>
              <a:ext cx="1650" cy="72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正数</a:t>
              </a:r>
              <a:endParaRPr lang="zh-CN" altLang="en-US" sz="2400">
                <a:latin typeface="微软雅黑" panose="020B0503020204020204" charset="-122"/>
                <a:ea typeface="微软雅黑" panose="020B0503020204020204" charset="-122"/>
              </a:endParaRPr>
            </a:p>
          </p:txBody>
        </p:sp>
      </p:grpSp>
      <p:grpSp>
        <p:nvGrpSpPr>
          <p:cNvPr id="34" name="组合 33"/>
          <p:cNvGrpSpPr/>
          <p:nvPr/>
        </p:nvGrpSpPr>
        <p:grpSpPr>
          <a:xfrm>
            <a:off x="7244080" y="4558665"/>
            <a:ext cx="1357630" cy="1033780"/>
            <a:chOff x="11480" y="7179"/>
            <a:chExt cx="2138" cy="1628"/>
          </a:xfrm>
        </p:grpSpPr>
        <p:sp>
          <p:nvSpPr>
            <p:cNvPr id="32" name="任意多边形 73"/>
            <p:cNvSpPr/>
            <p:nvPr/>
          </p:nvSpPr>
          <p:spPr>
            <a:xfrm rot="11317928">
              <a:off x="11480" y="7179"/>
              <a:ext cx="2139" cy="1629"/>
            </a:xfrm>
            <a:custGeom>
              <a:avLst/>
              <a:gdLst>
                <a:gd name="connsiteX0" fmla="*/ 514985 w 2610115"/>
                <a:gd name="connsiteY0" fmla="*/ 194411 h 1975845"/>
                <a:gd name="connsiteX1" fmla="*/ 847273 w 2610115"/>
                <a:gd name="connsiteY1" fmla="*/ 231372 h 1975845"/>
                <a:gd name="connsiteX2" fmla="*/ 847370 w 2610115"/>
                <a:gd name="connsiteY2" fmla="*/ 231228 h 1975845"/>
                <a:gd name="connsiteX3" fmla="*/ 891877 w 2610115"/>
                <a:gd name="connsiteY3" fmla="*/ 165153 h 1975845"/>
                <a:gd name="connsiteX4" fmla="*/ 1357208 w 2610115"/>
                <a:gd name="connsiteY4" fmla="*/ 150454 h 1975845"/>
                <a:gd name="connsiteX5" fmla="*/ 1359483 w 2610115"/>
                <a:gd name="connsiteY5" fmla="*/ 146907 h 1975845"/>
                <a:gd name="connsiteX6" fmla="*/ 1392515 w 2610115"/>
                <a:gd name="connsiteY6" fmla="*/ 95396 h 1975845"/>
                <a:gd name="connsiteX7" fmla="*/ 1555909 w 2610115"/>
                <a:gd name="connsiteY7" fmla="*/ 2697 h 1975845"/>
                <a:gd name="connsiteX8" fmla="*/ 1752718 w 2610115"/>
                <a:gd name="connsiteY8" fmla="*/ 55742 h 1975845"/>
                <a:gd name="connsiteX9" fmla="*/ 1799449 w 2610115"/>
                <a:gd name="connsiteY9" fmla="*/ 103995 h 1975845"/>
                <a:gd name="connsiteX10" fmla="*/ 1802338 w 2610115"/>
                <a:gd name="connsiteY10" fmla="*/ 106977 h 1975845"/>
                <a:gd name="connsiteX11" fmla="*/ 2004528 w 2610115"/>
                <a:gd name="connsiteY11" fmla="*/ 1214 h 1975845"/>
                <a:gd name="connsiteX12" fmla="*/ 2142054 w 2610115"/>
                <a:gd name="connsiteY12" fmla="*/ 25099 h 1975845"/>
                <a:gd name="connsiteX13" fmla="*/ 2314325 w 2610115"/>
                <a:gd name="connsiteY13" fmla="*/ 248470 h 1975845"/>
                <a:gd name="connsiteX14" fmla="*/ 2315263 w 2610115"/>
                <a:gd name="connsiteY14" fmla="*/ 248869 h 1975845"/>
                <a:gd name="connsiteX15" fmla="*/ 2388106 w 2610115"/>
                <a:gd name="connsiteY15" fmla="*/ 279811 h 1975845"/>
                <a:gd name="connsiteX16" fmla="*/ 2535411 w 2610115"/>
                <a:gd name="connsiteY16" fmla="*/ 465259 h 1975845"/>
                <a:gd name="connsiteX17" fmla="*/ 2525516 w 2610115"/>
                <a:gd name="connsiteY17" fmla="*/ 700334 h 1975845"/>
                <a:gd name="connsiteX18" fmla="*/ 2597804 w 2610115"/>
                <a:gd name="connsiteY18" fmla="*/ 1059759 h 1975845"/>
                <a:gd name="connsiteX19" fmla="*/ 2259174 w 2610115"/>
                <a:gd name="connsiteY19" fmla="*/ 1374381 h 1975845"/>
                <a:gd name="connsiteX20" fmla="*/ 2137951 w 2610115"/>
                <a:gd name="connsiteY20" fmla="*/ 1643972 h 1975845"/>
                <a:gd name="connsiteX21" fmla="*/ 1725223 w 2610115"/>
                <a:gd name="connsiteY21" fmla="*/ 1676614 h 1975845"/>
                <a:gd name="connsiteX22" fmla="*/ 1430280 w 2610115"/>
                <a:gd name="connsiteY22" fmla="*/ 1964218 h 1975845"/>
                <a:gd name="connsiteX23" fmla="*/ 996615 w 2610115"/>
                <a:gd name="connsiteY23" fmla="*/ 1788666 h 1975845"/>
                <a:gd name="connsiteX24" fmla="*/ 352423 w 2610115"/>
                <a:gd name="connsiteY24" fmla="*/ 1615216 h 1975845"/>
                <a:gd name="connsiteX25" fmla="*/ 69186 w 2610115"/>
                <a:gd name="connsiteY25" fmla="*/ 1422201 h 1975845"/>
                <a:gd name="connsiteX26" fmla="*/ 89788 w 2610115"/>
                <a:gd name="connsiteY26" fmla="*/ 1218899 h 1975845"/>
                <a:gd name="connsiteX27" fmla="*/ 128033 w 2610115"/>
                <a:gd name="connsiteY27" fmla="*/ 1164062 h 1975845"/>
                <a:gd name="connsiteX28" fmla="*/ 127542 w 2610115"/>
                <a:gd name="connsiteY28" fmla="*/ 1159860 h 1975845"/>
                <a:gd name="connsiteX29" fmla="*/ 69942 w 2610115"/>
                <a:gd name="connsiteY29" fmla="*/ 1111936 h 1975845"/>
                <a:gd name="connsiteX30" fmla="*/ 1906 w 2610115"/>
                <a:gd name="connsiteY30" fmla="*/ 894356 h 1975845"/>
                <a:gd name="connsiteX31" fmla="*/ 235303 w 2610115"/>
                <a:gd name="connsiteY31" fmla="*/ 656766 h 1975845"/>
                <a:gd name="connsiteX32" fmla="*/ 237535 w 2610115"/>
                <a:gd name="connsiteY32" fmla="*/ 650503 h 1975845"/>
                <a:gd name="connsiteX33" fmla="*/ 341501 w 2610115"/>
                <a:gd name="connsiteY33" fmla="*/ 309319 h 1975845"/>
                <a:gd name="connsiteX34" fmla="*/ 514985 w 2610115"/>
                <a:gd name="connsiteY34" fmla="*/ 194411 h 1975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10115" h="1975845">
                  <a:moveTo>
                    <a:pt x="514985" y="194411"/>
                  </a:moveTo>
                  <a:cubicBezTo>
                    <a:pt x="622902" y="158190"/>
                    <a:pt x="743903" y="168940"/>
                    <a:pt x="847273" y="231372"/>
                  </a:cubicBezTo>
                  <a:lnTo>
                    <a:pt x="847370" y="231228"/>
                  </a:lnTo>
                  <a:lnTo>
                    <a:pt x="891877" y="165153"/>
                  </a:lnTo>
                  <a:cubicBezTo>
                    <a:pt x="1010526" y="28042"/>
                    <a:pt x="1222997" y="14047"/>
                    <a:pt x="1357208" y="150454"/>
                  </a:cubicBezTo>
                  <a:lnTo>
                    <a:pt x="1359483" y="146907"/>
                  </a:lnTo>
                  <a:lnTo>
                    <a:pt x="1392515" y="95396"/>
                  </a:lnTo>
                  <a:cubicBezTo>
                    <a:pt x="1433742" y="45531"/>
                    <a:pt x="1491601" y="12092"/>
                    <a:pt x="1555909" y="2697"/>
                  </a:cubicBezTo>
                  <a:cubicBezTo>
                    <a:pt x="1626688" y="-7657"/>
                    <a:pt x="1697399" y="12178"/>
                    <a:pt x="1752718" y="55742"/>
                  </a:cubicBezTo>
                  <a:lnTo>
                    <a:pt x="1799449" y="103995"/>
                  </a:lnTo>
                  <a:lnTo>
                    <a:pt x="1802338" y="106977"/>
                  </a:lnTo>
                  <a:cubicBezTo>
                    <a:pt x="1854457" y="43717"/>
                    <a:pt x="1927884" y="7011"/>
                    <a:pt x="2004528" y="1214"/>
                  </a:cubicBezTo>
                  <a:cubicBezTo>
                    <a:pt x="2050514" y="-2265"/>
                    <a:pt x="2097658" y="5383"/>
                    <a:pt x="2142054" y="25099"/>
                  </a:cubicBezTo>
                  <a:cubicBezTo>
                    <a:pt x="2232262" y="65146"/>
                    <a:pt x="2296947" y="148991"/>
                    <a:pt x="2314325" y="248470"/>
                  </a:cubicBezTo>
                  <a:lnTo>
                    <a:pt x="2315263" y="248869"/>
                  </a:lnTo>
                  <a:lnTo>
                    <a:pt x="2388106" y="279811"/>
                  </a:lnTo>
                  <a:cubicBezTo>
                    <a:pt x="2457030" y="320051"/>
                    <a:pt x="2510068" y="385712"/>
                    <a:pt x="2535411" y="465259"/>
                  </a:cubicBezTo>
                  <a:cubicBezTo>
                    <a:pt x="2559970" y="542246"/>
                    <a:pt x="2556471" y="625862"/>
                    <a:pt x="2525516" y="700334"/>
                  </a:cubicBezTo>
                  <a:cubicBezTo>
                    <a:pt x="2601605" y="802465"/>
                    <a:pt x="2628215" y="934861"/>
                    <a:pt x="2597804" y="1059759"/>
                  </a:cubicBezTo>
                  <a:cubicBezTo>
                    <a:pt x="2557376" y="1225802"/>
                    <a:pt x="2423541" y="1350151"/>
                    <a:pt x="2259174" y="1374381"/>
                  </a:cubicBezTo>
                  <a:cubicBezTo>
                    <a:pt x="2258390" y="1478021"/>
                    <a:pt x="2214160" y="1576312"/>
                    <a:pt x="2137951" y="1643972"/>
                  </a:cubicBezTo>
                  <a:cubicBezTo>
                    <a:pt x="2022158" y="1746789"/>
                    <a:pt x="1854895" y="1760001"/>
                    <a:pt x="1725223" y="1676614"/>
                  </a:cubicBezTo>
                  <a:cubicBezTo>
                    <a:pt x="1683287" y="1819845"/>
                    <a:pt x="1570994" y="1929336"/>
                    <a:pt x="1430280" y="1964218"/>
                  </a:cubicBezTo>
                  <a:cubicBezTo>
                    <a:pt x="1264465" y="2005317"/>
                    <a:pt x="1091410" y="1935279"/>
                    <a:pt x="996615" y="1788666"/>
                  </a:cubicBezTo>
                  <a:cubicBezTo>
                    <a:pt x="772874" y="1927827"/>
                    <a:pt x="482275" y="1849606"/>
                    <a:pt x="352423" y="1615216"/>
                  </a:cubicBezTo>
                  <a:cubicBezTo>
                    <a:pt x="224864" y="1630623"/>
                    <a:pt x="105088" y="1549019"/>
                    <a:pt x="69186" y="1422201"/>
                  </a:cubicBezTo>
                  <a:cubicBezTo>
                    <a:pt x="49681" y="1353386"/>
                    <a:pt x="57737" y="1280482"/>
                    <a:pt x="89788" y="1218899"/>
                  </a:cubicBezTo>
                  <a:lnTo>
                    <a:pt x="128033" y="1164062"/>
                  </a:lnTo>
                  <a:lnTo>
                    <a:pt x="127542" y="1159860"/>
                  </a:lnTo>
                  <a:lnTo>
                    <a:pt x="69942" y="1111936"/>
                  </a:lnTo>
                  <a:cubicBezTo>
                    <a:pt x="18379" y="1054273"/>
                    <a:pt x="-7507" y="975034"/>
                    <a:pt x="1906" y="894356"/>
                  </a:cubicBezTo>
                  <a:cubicBezTo>
                    <a:pt x="16630" y="768406"/>
                    <a:pt x="113536" y="669750"/>
                    <a:pt x="235303" y="656766"/>
                  </a:cubicBezTo>
                  <a:cubicBezTo>
                    <a:pt x="236026" y="654663"/>
                    <a:pt x="236811" y="652606"/>
                    <a:pt x="237535" y="650503"/>
                  </a:cubicBezTo>
                  <a:cubicBezTo>
                    <a:pt x="221183" y="526474"/>
                    <a:pt x="259318" y="401393"/>
                    <a:pt x="341501" y="309319"/>
                  </a:cubicBezTo>
                  <a:cubicBezTo>
                    <a:pt x="390196" y="254785"/>
                    <a:pt x="450235" y="216143"/>
                    <a:pt x="514985" y="194411"/>
                  </a:cubicBezTo>
                  <a:close/>
                </a:path>
              </a:pathLst>
            </a:custGeom>
            <a:solidFill>
              <a:schemeClr val="bg1"/>
            </a:solidFill>
            <a:ln w="34925">
              <a:solidFill>
                <a:schemeClr val="accent1">
                  <a:lumMod val="75000"/>
                </a:schemeClr>
              </a:solidFill>
            </a:ln>
            <a:effectLst>
              <a:outerShdw blurRad="177800" dist="508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33" name="文本框 32"/>
            <p:cNvSpPr txBox="1"/>
            <p:nvPr/>
          </p:nvSpPr>
          <p:spPr>
            <a:xfrm>
              <a:off x="11868" y="7655"/>
              <a:ext cx="1650" cy="72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负数</a:t>
              </a:r>
              <a:endParaRPr lang="zh-CN" altLang="en-US" sz="2400">
                <a:latin typeface="微软雅黑" panose="020B0503020204020204" charset="-122"/>
                <a:ea typeface="微软雅黑" panose="020B0503020204020204" charset="-122"/>
              </a:endParaRPr>
            </a:p>
          </p:txBody>
        </p:sp>
      </p:grpSp>
      <p:sp>
        <p:nvSpPr>
          <p:cNvPr id="40" name="Rectangle 9"/>
          <p:cNvSpPr>
            <a:spLocks noChangeArrowheads="1"/>
          </p:cNvSpPr>
          <p:nvPr/>
        </p:nvSpPr>
        <p:spPr bwMode="auto">
          <a:xfrm>
            <a:off x="6002525" y="4312052"/>
            <a:ext cx="144000" cy="1350000"/>
          </a:xfrm>
          <a:prstGeom prst="rect">
            <a:avLst/>
          </a:prstGeom>
          <a:solidFill>
            <a:srgbClr val="FF0000"/>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800" eaLnBrk="1" hangingPunct="1">
              <a:lnSpc>
                <a:spcPct val="110000"/>
              </a:lnSpc>
              <a:buClr>
                <a:srgbClr val="4F81BD"/>
              </a:buClr>
              <a:buSzPct val="70000"/>
              <a:buFont typeface="Wingdings 2" panose="05020102010507070707" pitchFamily="18" charset="2"/>
              <a:buNone/>
            </a:pPr>
            <a:endParaRPr lang="zh-CN" altLang="en-US" sz="1400">
              <a:solidFill>
                <a:srgbClr val="623C3D"/>
              </a:solidFill>
              <a:ea typeface="微软雅黑" panose="020B0503020204020204" charset="-122"/>
            </a:endParaRPr>
          </a:p>
        </p:txBody>
      </p:sp>
      <p:sp>
        <p:nvSpPr>
          <p:cNvPr id="24" name="矩形 23"/>
          <p:cNvSpPr/>
          <p:nvPr/>
        </p:nvSpPr>
        <p:spPr>
          <a:xfrm>
            <a:off x="798357" y="647216"/>
            <a:ext cx="1813809" cy="521970"/>
          </a:xfrm>
          <a:prstGeom prst="rect">
            <a:avLst/>
          </a:prstGeom>
        </p:spPr>
        <p:txBody>
          <a:bodyPr wrap="square" lIns="91440" tIns="45720" rIns="91440" bIns="45720">
            <a:spAutoFit/>
          </a:bodyPr>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7117"/>
                                        </p:tgtEl>
                                        <p:attrNameLst>
                                          <p:attrName>style.visibility</p:attrName>
                                        </p:attrNameLst>
                                      </p:cBhvr>
                                      <p:to>
                                        <p:strVal val="visible"/>
                                      </p:to>
                                    </p:set>
                                    <p:animEffect transition="in" filter="wipe(up)">
                                      <p:cBhvr>
                                        <p:cTn id="7" dur="500"/>
                                        <p:tgtEl>
                                          <p:spTgt spid="471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000"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000" fill="hold">
                                          <p:stCondLst>
                                            <p:cond delay="0"/>
                                          </p:stCondLst>
                                        </p:cTn>
                                        <p:tgtEl>
                                          <p:spTgt spid="15"/>
                                        </p:tgtEl>
                                        <p:attrNameLst>
                                          <p:attrName>style.visibility</p:attrName>
                                        </p:attrNameLst>
                                      </p:cBhvr>
                                      <p:to>
                                        <p:strVal val="visible"/>
                                      </p:to>
                                    </p:set>
                                    <p:animEffect transition="in" filter="wipe(down)">
                                      <p:cBhvr>
                                        <p:cTn id="32" dur="10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000" fill="hold">
                                          <p:stCondLst>
                                            <p:cond delay="0"/>
                                          </p:stCondLst>
                                        </p:cTn>
                                        <p:tgtEl>
                                          <p:spTgt spid="28"/>
                                        </p:tgtEl>
                                        <p:attrNameLst>
                                          <p:attrName>style.visibility</p:attrName>
                                        </p:attrNameLst>
                                      </p:cBhvr>
                                      <p:to>
                                        <p:strVal val="visible"/>
                                      </p:to>
                                    </p:set>
                                    <p:animEffect transition="in" filter="wipe(up)">
                                      <p:cBhvr>
                                        <p:cTn id="57" dur="10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par>
                          <p:cTn id="68" fill="hold">
                            <p:stCondLst>
                              <p:cond delay="500"/>
                            </p:stCondLst>
                            <p:childTnLst>
                              <p:par>
                                <p:cTn id="69" presetID="2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28" grpId="0" bldLvl="0" animBg="1"/>
      <p:bldP spid="16" grpId="0" animBg="1"/>
      <p:bldP spid="2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pic>
        <p:nvPicPr>
          <p:cNvPr id="3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437380" y="2058035"/>
            <a:ext cx="1050290" cy="419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9"/>
          <p:cNvSpPr>
            <a:spLocks noChangeArrowheads="1"/>
          </p:cNvSpPr>
          <p:nvPr/>
        </p:nvSpPr>
        <p:spPr bwMode="auto">
          <a:xfrm>
            <a:off x="4881115" y="4404762"/>
            <a:ext cx="108000" cy="1368000"/>
          </a:xfrm>
          <a:prstGeom prst="rect">
            <a:avLst/>
          </a:prstGeom>
          <a:solidFill>
            <a:srgbClr val="FF0000"/>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800" eaLnBrk="1" hangingPunct="1">
              <a:lnSpc>
                <a:spcPct val="110000"/>
              </a:lnSpc>
              <a:buClr>
                <a:srgbClr val="4F81BD"/>
              </a:buClr>
              <a:buSzPct val="70000"/>
              <a:buFont typeface="Wingdings 2" panose="05020102010507070707" pitchFamily="18" charset="2"/>
              <a:buNone/>
            </a:pPr>
            <a:endParaRPr lang="zh-CN" altLang="en-US" sz="1400">
              <a:solidFill>
                <a:srgbClr val="623C3D"/>
              </a:solidFill>
              <a:ea typeface="微软雅黑" panose="020B0503020204020204" charset="-122"/>
            </a:endParaRPr>
          </a:p>
        </p:txBody>
      </p:sp>
      <p:pic>
        <p:nvPicPr>
          <p:cNvPr id="2"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32245" y="2058035"/>
            <a:ext cx="1050290" cy="419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6979790" y="4983247"/>
            <a:ext cx="108000" cy="792000"/>
          </a:xfrm>
          <a:prstGeom prst="rect">
            <a:avLst/>
          </a:prstGeom>
          <a:solidFill>
            <a:srgbClr val="FF0000"/>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800" eaLnBrk="1" hangingPunct="1">
              <a:lnSpc>
                <a:spcPct val="110000"/>
              </a:lnSpc>
              <a:buClr>
                <a:srgbClr val="4F81BD"/>
              </a:buClr>
              <a:buSzPct val="70000"/>
              <a:buFont typeface="Wingdings 2" panose="05020102010507070707" pitchFamily="18" charset="2"/>
              <a:buNone/>
            </a:pPr>
            <a:endParaRPr lang="zh-CN" altLang="en-US" sz="1400">
              <a:solidFill>
                <a:srgbClr val="623C3D"/>
              </a:solidFill>
              <a:ea typeface="微软雅黑" panose="020B0503020204020204" charset="-122"/>
            </a:endParaRPr>
          </a:p>
        </p:txBody>
      </p:sp>
      <p:grpSp>
        <p:nvGrpSpPr>
          <p:cNvPr id="5" name="组合 4"/>
          <p:cNvGrpSpPr/>
          <p:nvPr/>
        </p:nvGrpSpPr>
        <p:grpSpPr>
          <a:xfrm>
            <a:off x="3364230" y="895350"/>
            <a:ext cx="5391150" cy="638810"/>
            <a:chOff x="5298" y="1410"/>
            <a:chExt cx="8490" cy="1006"/>
          </a:xfrm>
        </p:grpSpPr>
        <p:grpSp>
          <p:nvGrpSpPr>
            <p:cNvPr id="8" name="组合 7"/>
            <p:cNvGrpSpPr/>
            <p:nvPr/>
          </p:nvGrpSpPr>
          <p:grpSpPr>
            <a:xfrm>
              <a:off x="5298" y="1410"/>
              <a:ext cx="7850" cy="1006"/>
              <a:chOff x="1788458" y="1949823"/>
              <a:chExt cx="1695471" cy="1586754"/>
            </a:xfrm>
            <a:effectLst>
              <a:outerShdw blurRad="63500" algn="ctr" rotWithShape="0">
                <a:prstClr val="black">
                  <a:alpha val="40000"/>
                </a:prstClr>
              </a:outerShdw>
            </a:effectLst>
          </p:grpSpPr>
          <p:sp>
            <p:nvSpPr>
              <p:cNvPr id="6" name="矩形: 圆角 5"/>
              <p:cNvSpPr/>
              <p:nvPr/>
            </p:nvSpPr>
            <p:spPr>
              <a:xfrm>
                <a:off x="1788458" y="1949823"/>
                <a:ext cx="1667435" cy="1586753"/>
              </a:xfrm>
              <a:prstGeom prst="roundRect">
                <a:avLst>
                  <a:gd name="adj" fmla="val 22233"/>
                </a:avLst>
              </a:prstGeom>
              <a:solidFill>
                <a:srgbClr val="FCB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圆角 6"/>
              <p:cNvSpPr/>
              <p:nvPr/>
            </p:nvSpPr>
            <p:spPr>
              <a:xfrm>
                <a:off x="1830870" y="2057401"/>
                <a:ext cx="1653059" cy="1479176"/>
              </a:xfrm>
              <a:prstGeom prst="roundRect">
                <a:avLst/>
              </a:prstGeom>
              <a:solidFill>
                <a:srgbClr val="FEF2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4" name="文本框 3"/>
            <p:cNvSpPr txBox="1"/>
            <p:nvPr/>
          </p:nvSpPr>
          <p:spPr>
            <a:xfrm>
              <a:off x="5812" y="1555"/>
              <a:ext cx="7976" cy="783"/>
            </a:xfrm>
            <a:prstGeom prst="rect">
              <a:avLst/>
            </a:prstGeom>
            <a:noFill/>
          </p:spPr>
          <p:txBody>
            <a:bodyPr wrap="square" rtlCol="0" anchor="t">
              <a:spAutoFit/>
            </a:bodyPr>
            <a:p>
              <a:pPr algn="just" defTabSz="685800" eaLnBrk="1" hangingPunct="1">
                <a:lnSpc>
                  <a:spcPct val="110000"/>
                </a:lnSpc>
                <a:buClr>
                  <a:srgbClr val="4F81BD"/>
                </a:buClr>
                <a:buSzPct val="70000"/>
                <a:buFont typeface="Wingdings 2" panose="05020102010507070707" pitchFamily="18" charset="2"/>
                <a:buNone/>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在温度计上分别表示</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和-</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sp>
        <p:nvSpPr>
          <p:cNvPr id="9" name="文本框 8"/>
          <p:cNvSpPr txBox="1"/>
          <p:nvPr/>
        </p:nvSpPr>
        <p:spPr>
          <a:xfrm>
            <a:off x="4998720" y="4144010"/>
            <a:ext cx="940435" cy="497205"/>
          </a:xfrm>
          <a:prstGeom prst="rect">
            <a:avLst/>
          </a:prstGeom>
          <a:noFill/>
        </p:spPr>
        <p:txBody>
          <a:bodyPr wrap="square" rtlCol="0" anchor="t">
            <a:spAutoFit/>
          </a:bodyPr>
          <a:p>
            <a:pPr algn="just" defTabSz="685800" eaLnBrk="1" hangingPunct="1">
              <a:lnSpc>
                <a:spcPct val="110000"/>
              </a:lnSpc>
              <a:buClr>
                <a:srgbClr val="4F81BD"/>
              </a:buClr>
              <a:buSzPct val="70000"/>
              <a:buFont typeface="Wingdings 2" panose="05020102010507070707" pitchFamily="18" charset="2"/>
              <a:buNone/>
            </a:pP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nvSpPr>
        <p:spPr>
          <a:xfrm>
            <a:off x="7143115" y="4700270"/>
            <a:ext cx="861060" cy="497205"/>
          </a:xfrm>
          <a:prstGeom prst="rect">
            <a:avLst/>
          </a:prstGeom>
          <a:noFill/>
        </p:spPr>
        <p:txBody>
          <a:bodyPr wrap="square" rtlCol="0" anchor="t">
            <a:spAutoFit/>
          </a:bodyPr>
          <a:p>
            <a:pPr algn="just" defTabSz="685800" eaLnBrk="1" hangingPunct="1">
              <a:lnSpc>
                <a:spcPct val="110000"/>
              </a:lnSpc>
              <a:buClr>
                <a:srgbClr val="4F81BD"/>
              </a:buClr>
              <a:buSzPct val="70000"/>
              <a:buFont typeface="Wingdings 2" panose="05020102010507070707" pitchFamily="18" charset="2"/>
              <a:buNone/>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nvGrpSpPr>
          <p:cNvPr id="30" name="组合 29"/>
          <p:cNvGrpSpPr/>
          <p:nvPr/>
        </p:nvGrpSpPr>
        <p:grpSpPr>
          <a:xfrm>
            <a:off x="2013585" y="2886075"/>
            <a:ext cx="1147445" cy="516255"/>
            <a:chOff x="3171" y="4545"/>
            <a:chExt cx="1807" cy="813"/>
          </a:xfrm>
        </p:grpSpPr>
        <p:sp>
          <p:nvSpPr>
            <p:cNvPr id="12" name="文本框 11"/>
            <p:cNvSpPr txBox="1"/>
            <p:nvPr/>
          </p:nvSpPr>
          <p:spPr>
            <a:xfrm>
              <a:off x="3497" y="4575"/>
              <a:ext cx="1481" cy="783"/>
            </a:xfrm>
            <a:prstGeom prst="rect">
              <a:avLst/>
            </a:prstGeom>
            <a:noFill/>
          </p:spPr>
          <p:txBody>
            <a:bodyPr wrap="square" rtlCol="0" anchor="t">
              <a:spAutoFit/>
            </a:bodyPr>
            <a:p>
              <a:pPr algn="just" defTabSz="685800" eaLnBrk="1" hangingPunct="1">
                <a:lnSpc>
                  <a:spcPct val="110000"/>
                </a:lnSpc>
                <a:buClr>
                  <a:srgbClr val="4F81BD"/>
                </a:buClr>
                <a:buSzPct val="70000"/>
                <a:buFont typeface="Wingdings 2" panose="05020102010507070707" pitchFamily="18" charset="2"/>
                <a:buNone/>
              </a:pP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18" name="圆角矩形 17"/>
            <p:cNvSpPr/>
            <p:nvPr/>
          </p:nvSpPr>
          <p:spPr>
            <a:xfrm>
              <a:off x="3171" y="4545"/>
              <a:ext cx="1636" cy="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1" name="组合 30"/>
          <p:cNvGrpSpPr/>
          <p:nvPr/>
        </p:nvGrpSpPr>
        <p:grpSpPr>
          <a:xfrm>
            <a:off x="1343660" y="3646170"/>
            <a:ext cx="2649855" cy="516255"/>
            <a:chOff x="2116" y="5742"/>
            <a:chExt cx="4173" cy="813"/>
          </a:xfrm>
        </p:grpSpPr>
        <p:sp>
          <p:nvSpPr>
            <p:cNvPr id="44" name="矩形 43"/>
            <p:cNvSpPr/>
            <p:nvPr/>
          </p:nvSpPr>
          <p:spPr>
            <a:xfrm>
              <a:off x="2185" y="5786"/>
              <a:ext cx="4104" cy="725"/>
            </a:xfrm>
            <a:prstGeom prst="rect">
              <a:avLst/>
            </a:prstGeom>
          </p:spPr>
          <p:txBody>
            <a:bodyPr wrap="square">
              <a:spAutoFit/>
            </a:bodyPr>
            <a:p>
              <a:pPr defTabSz="685800"/>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读作</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zh-CN" altLang="en-US" sz="2400" b="1" dirty="0" smtClean="0">
                  <a:solidFill>
                    <a:srgbClr val="FF0000"/>
                  </a:solidFill>
                  <a:latin typeface="微软雅黑" panose="020B0503020204020204" charset="-122"/>
                  <a:ea typeface="微软雅黑" panose="020B0503020204020204" charset="-122"/>
                  <a:cs typeface="微软雅黑" panose="020B0503020204020204" charset="-122"/>
                </a:rPr>
                <a:t>正</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六摄氏度</a:t>
              </a:r>
              <a:endParaRPr lang="en-US" altLang="zh-CN"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16" name="圆角矩形 15"/>
            <p:cNvSpPr/>
            <p:nvPr/>
          </p:nvSpPr>
          <p:spPr>
            <a:xfrm>
              <a:off x="2116" y="5742"/>
              <a:ext cx="3884" cy="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2" name="组合 31"/>
          <p:cNvGrpSpPr/>
          <p:nvPr/>
        </p:nvGrpSpPr>
        <p:grpSpPr>
          <a:xfrm>
            <a:off x="1280795" y="4377055"/>
            <a:ext cx="2727325" cy="516255"/>
            <a:chOff x="2017" y="6893"/>
            <a:chExt cx="4295" cy="813"/>
          </a:xfrm>
        </p:grpSpPr>
        <p:sp>
          <p:nvSpPr>
            <p:cNvPr id="45" name="矩形 44"/>
            <p:cNvSpPr/>
            <p:nvPr/>
          </p:nvSpPr>
          <p:spPr>
            <a:xfrm>
              <a:off x="2116" y="6939"/>
              <a:ext cx="4196" cy="725"/>
            </a:xfrm>
            <a:prstGeom prst="rect">
              <a:avLst/>
            </a:prstGeom>
          </p:spPr>
          <p:txBody>
            <a:bodyPr wrap="square">
              <a:spAutoFit/>
            </a:bodyPr>
            <a:p>
              <a:pPr defTabSz="685800"/>
              <a:r>
                <a:rPr lang="en-US" altLang="zh-CN" sz="2400" dirty="0" err="1" smtClean="0">
                  <a:solidFill>
                    <a:prstClr val="black"/>
                  </a:solidFill>
                  <a:latin typeface="微软雅黑" panose="020B0503020204020204" charset="-122"/>
                  <a:ea typeface="微软雅黑" panose="020B0503020204020204" charset="-122"/>
                  <a:cs typeface="微软雅黑" panose="020B0503020204020204" charset="-122"/>
                </a:rPr>
                <a:t>表示</a:t>
              </a:r>
              <a:r>
                <a:rPr lang="zh-CN" altLang="en-US" sz="2400" b="1" dirty="0" smtClean="0">
                  <a:solidFill>
                    <a:srgbClr val="FF0000"/>
                  </a:solidFill>
                  <a:latin typeface="微软雅黑" panose="020B0503020204020204" charset="-122"/>
                  <a:ea typeface="微软雅黑" panose="020B0503020204020204" charset="-122"/>
                  <a:cs typeface="微软雅黑" panose="020B0503020204020204" charset="-122"/>
                </a:rPr>
                <a:t>零上</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6</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摄氏度</a:t>
              </a:r>
              <a:endParaRPr lang="en-US" altLang="zh-CN"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19" name="圆角矩形 18"/>
            <p:cNvSpPr/>
            <p:nvPr/>
          </p:nvSpPr>
          <p:spPr>
            <a:xfrm>
              <a:off x="2017" y="6893"/>
              <a:ext cx="4083" cy="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3" name="组合 32"/>
          <p:cNvGrpSpPr/>
          <p:nvPr/>
        </p:nvGrpSpPr>
        <p:grpSpPr>
          <a:xfrm>
            <a:off x="8968740" y="2905125"/>
            <a:ext cx="1038860" cy="516255"/>
            <a:chOff x="14124" y="4575"/>
            <a:chExt cx="1636" cy="813"/>
          </a:xfrm>
        </p:grpSpPr>
        <p:sp>
          <p:nvSpPr>
            <p:cNvPr id="13" name="文本框 12"/>
            <p:cNvSpPr txBox="1"/>
            <p:nvPr/>
          </p:nvSpPr>
          <p:spPr>
            <a:xfrm>
              <a:off x="14356" y="4575"/>
              <a:ext cx="1356" cy="783"/>
            </a:xfrm>
            <a:prstGeom prst="rect">
              <a:avLst/>
            </a:prstGeom>
            <a:noFill/>
          </p:spPr>
          <p:txBody>
            <a:bodyPr wrap="square" rtlCol="0" anchor="t">
              <a:spAutoFit/>
            </a:bodyPr>
            <a:p>
              <a:pPr algn="just" defTabSz="685800" eaLnBrk="1" hangingPunct="1">
                <a:lnSpc>
                  <a:spcPct val="110000"/>
                </a:lnSpc>
                <a:buClr>
                  <a:srgbClr val="4F81BD"/>
                </a:buClr>
                <a:buSzPct val="70000"/>
                <a:buFont typeface="Wingdings 2" panose="05020102010507070707" pitchFamily="18" charset="2"/>
                <a:buNone/>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
          <p:nvSpPr>
            <p:cNvPr id="20" name="圆角矩形 19"/>
            <p:cNvSpPr/>
            <p:nvPr/>
          </p:nvSpPr>
          <p:spPr>
            <a:xfrm>
              <a:off x="14124" y="4575"/>
              <a:ext cx="1636" cy="813"/>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4" name="组合 33"/>
          <p:cNvGrpSpPr/>
          <p:nvPr/>
        </p:nvGrpSpPr>
        <p:grpSpPr>
          <a:xfrm>
            <a:off x="8265795" y="3614420"/>
            <a:ext cx="2618105" cy="516255"/>
            <a:chOff x="13017" y="5692"/>
            <a:chExt cx="4123" cy="813"/>
          </a:xfrm>
        </p:grpSpPr>
        <p:sp>
          <p:nvSpPr>
            <p:cNvPr id="14" name="矩形 13"/>
            <p:cNvSpPr/>
            <p:nvPr/>
          </p:nvSpPr>
          <p:spPr>
            <a:xfrm>
              <a:off x="13036" y="5728"/>
              <a:ext cx="4104" cy="725"/>
            </a:xfrm>
            <a:prstGeom prst="rect">
              <a:avLst/>
            </a:prstGeom>
          </p:spPr>
          <p:txBody>
            <a:bodyPr wrap="square">
              <a:spAutoFit/>
            </a:bodyPr>
            <a:p>
              <a:pPr defTabSz="685800"/>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读作</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zh-CN" altLang="en-US" sz="24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rPr>
                <a:t>负</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六摄氏度</a:t>
              </a:r>
              <a:endParaRPr lang="en-US" altLang="zh-CN"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21" name="圆角矩形 20"/>
            <p:cNvSpPr/>
            <p:nvPr/>
          </p:nvSpPr>
          <p:spPr>
            <a:xfrm>
              <a:off x="13017" y="5692"/>
              <a:ext cx="3884" cy="813"/>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5" name="组合 34"/>
          <p:cNvGrpSpPr/>
          <p:nvPr/>
        </p:nvGrpSpPr>
        <p:grpSpPr>
          <a:xfrm>
            <a:off x="8234045" y="4361815"/>
            <a:ext cx="2664460" cy="516255"/>
            <a:chOff x="12967" y="6869"/>
            <a:chExt cx="4196" cy="813"/>
          </a:xfrm>
        </p:grpSpPr>
        <p:sp>
          <p:nvSpPr>
            <p:cNvPr id="15" name="矩形 14"/>
            <p:cNvSpPr/>
            <p:nvPr/>
          </p:nvSpPr>
          <p:spPr>
            <a:xfrm>
              <a:off x="12967" y="6881"/>
              <a:ext cx="4196" cy="725"/>
            </a:xfrm>
            <a:prstGeom prst="rect">
              <a:avLst/>
            </a:prstGeom>
          </p:spPr>
          <p:txBody>
            <a:bodyPr wrap="square">
              <a:spAutoFit/>
            </a:bodyPr>
            <a:p>
              <a:pPr defTabSz="685800"/>
              <a:r>
                <a:rPr lang="en-US" altLang="zh-CN" sz="2400" dirty="0" err="1" smtClean="0">
                  <a:solidFill>
                    <a:prstClr val="black"/>
                  </a:solidFill>
                  <a:latin typeface="微软雅黑" panose="020B0503020204020204" charset="-122"/>
                  <a:ea typeface="微软雅黑" panose="020B0503020204020204" charset="-122"/>
                  <a:cs typeface="微软雅黑" panose="020B0503020204020204" charset="-122"/>
                </a:rPr>
                <a:t>表示</a:t>
              </a:r>
              <a:r>
                <a:rPr lang="zh-CN" altLang="en-US" sz="24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rPr>
                <a:t>零下</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6</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摄氏度</a:t>
              </a:r>
              <a:endParaRPr lang="en-US" altLang="zh-CN"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22" name="圆角矩形 21"/>
            <p:cNvSpPr/>
            <p:nvPr/>
          </p:nvSpPr>
          <p:spPr>
            <a:xfrm>
              <a:off x="12968" y="6869"/>
              <a:ext cx="4083" cy="813"/>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a:off x="3757930" y="5654040"/>
            <a:ext cx="5358130" cy="599440"/>
            <a:chOff x="5536" y="8229"/>
            <a:chExt cx="8438" cy="944"/>
          </a:xfrm>
        </p:grpSpPr>
        <p:grpSp>
          <p:nvGrpSpPr>
            <p:cNvPr id="24" name="组合 23"/>
            <p:cNvGrpSpPr/>
            <p:nvPr/>
          </p:nvGrpSpPr>
          <p:grpSpPr>
            <a:xfrm>
              <a:off x="5536" y="8229"/>
              <a:ext cx="7897" cy="944"/>
              <a:chOff x="1679" y="4601"/>
              <a:chExt cx="14558" cy="4426"/>
            </a:xfrm>
            <a:effectLst>
              <a:outerShdw blurRad="76200" dir="13500000" sy="23000" kx="1200000" algn="br" rotWithShape="0">
                <a:prstClr val="black">
                  <a:alpha val="20000"/>
                </a:prstClr>
              </a:outerShdw>
            </a:effectLst>
          </p:grpSpPr>
          <p:sp>
            <p:nvSpPr>
              <p:cNvPr id="25" name="圆角矩形 24"/>
              <p:cNvSpPr/>
              <p:nvPr/>
            </p:nvSpPr>
            <p:spPr>
              <a:xfrm>
                <a:off x="1679" y="4601"/>
                <a:ext cx="14557" cy="4426"/>
              </a:xfrm>
              <a:prstGeom prst="roundRect">
                <a:avLst/>
              </a:prstGeom>
              <a:solidFill>
                <a:srgbClr val="92D05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1680" y="4601"/>
                <a:ext cx="14557" cy="4426"/>
              </a:xfrm>
              <a:prstGeom prst="roundRect">
                <a:avLst/>
              </a:prstGeom>
              <a:solidFill>
                <a:srgbClr val="92D050"/>
              </a:solidFill>
              <a:ln>
                <a:solidFill>
                  <a:srgbClr val="FF00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圆角矩形 26"/>
              <p:cNvSpPr/>
              <p:nvPr/>
            </p:nvSpPr>
            <p:spPr>
              <a:xfrm>
                <a:off x="1679" y="4601"/>
                <a:ext cx="14557" cy="4426"/>
              </a:xfrm>
              <a:prstGeom prst="roundRect">
                <a:avLst/>
              </a:prstGeom>
              <a:solidFill>
                <a:srgbClr val="92D050"/>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圆角矩形 27"/>
              <p:cNvSpPr/>
              <p:nvPr/>
            </p:nvSpPr>
            <p:spPr>
              <a:xfrm>
                <a:off x="1679" y="4601"/>
                <a:ext cx="14557" cy="4426"/>
              </a:xfrm>
              <a:prstGeom prst="roundRect">
                <a:avLst/>
              </a:prstGeom>
              <a:solidFill>
                <a:schemeClr val="bg1"/>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3" name="文本框 22"/>
            <p:cNvSpPr txBox="1"/>
            <p:nvPr/>
          </p:nvSpPr>
          <p:spPr>
            <a:xfrm>
              <a:off x="5626" y="8364"/>
              <a:ext cx="8348" cy="725"/>
            </a:xfrm>
            <a:prstGeom prst="rect">
              <a:avLst/>
            </a:prstGeom>
            <a:noFill/>
          </p:spPr>
          <p:txBody>
            <a:bodyPr wrap="square" rtlCol="0" anchor="t">
              <a:spAutoFit/>
            </a:bodyPr>
            <a:p>
              <a:pPr defTabSz="685800">
                <a:lnSpc>
                  <a:spcPct val="100000"/>
                </a:lnSpc>
              </a:pP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6℃</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和 -6</a:t>
              </a: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两种相反意义的量。</a:t>
              </a:r>
              <a:endPar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000" fill="hold">
                                          <p:stCondLst>
                                            <p:cond delay="0"/>
                                          </p:stCondLst>
                                        </p:cTn>
                                        <p:tgtEl>
                                          <p:spTgt spid="40"/>
                                        </p:tgtEl>
                                        <p:attrNameLst>
                                          <p:attrName>style.visibility</p:attrName>
                                        </p:attrNameLst>
                                      </p:cBhvr>
                                      <p:to>
                                        <p:strVal val="visible"/>
                                      </p:to>
                                    </p:set>
                                    <p:animEffect transition="in" filter="wipe(down)">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p:tgtEl>
                                          <p:spTgt spid="31"/>
                                        </p:tgtEl>
                                        <p:attrNameLst>
                                          <p:attrName>ppt_y</p:attrName>
                                        </p:attrNameLst>
                                      </p:cBhvr>
                                      <p:tavLst>
                                        <p:tav tm="0">
                                          <p:val>
                                            <p:strVal val="#ppt_y+#ppt_h*1.125000"/>
                                          </p:val>
                                        </p:tav>
                                        <p:tav tm="100000">
                                          <p:val>
                                            <p:strVal val="#ppt_y"/>
                                          </p:val>
                                        </p:tav>
                                      </p:tavLst>
                                    </p:anim>
                                    <p:animEffect transition="in" filter="wipe(up)">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p:tgtEl>
                                          <p:spTgt spid="32"/>
                                        </p:tgtEl>
                                        <p:attrNameLst>
                                          <p:attrName>ppt_y</p:attrName>
                                        </p:attrNameLst>
                                      </p:cBhvr>
                                      <p:tavLst>
                                        <p:tav tm="0">
                                          <p:val>
                                            <p:strVal val="#ppt_y+#ppt_h*1.125000"/>
                                          </p:val>
                                        </p:tav>
                                        <p:tav tm="100000">
                                          <p:val>
                                            <p:strVal val="#ppt_y"/>
                                          </p:val>
                                        </p:tav>
                                      </p:tavLst>
                                    </p:anim>
                                    <p:animEffect transition="in" filter="wipe(up)">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000" fill="hold">
                                          <p:stCondLst>
                                            <p:cond delay="0"/>
                                          </p:stCondLst>
                                        </p:cTn>
                                        <p:tgtEl>
                                          <p:spTgt spid="3"/>
                                        </p:tgtEl>
                                        <p:attrNameLst>
                                          <p:attrName>style.visibility</p:attrName>
                                        </p:attrNameLst>
                                      </p:cBhvr>
                                      <p:to>
                                        <p:strVal val="visible"/>
                                      </p:to>
                                    </p:set>
                                    <p:animEffect transition="in" filter="wipe(down)">
                                      <p:cBhvr>
                                        <p:cTn id="29" dur="1000"/>
                                        <p:tgtEl>
                                          <p:spTgt spid="3"/>
                                        </p:tgtEl>
                                      </p:cBhvr>
                                    </p:animEffect>
                                  </p:childTnLst>
                                </p:cTn>
                              </p:par>
                            </p:childTnLst>
                          </p:cTn>
                        </p:par>
                        <p:par>
                          <p:cTn id="30" fill="hold">
                            <p:stCondLst>
                              <p:cond delay="1000"/>
                            </p:stCondLst>
                            <p:childTnLst>
                              <p:par>
                                <p:cTn id="31" presetID="1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p:tgtEl>
                                          <p:spTgt spid="35"/>
                                        </p:tgtEl>
                                        <p:attrNameLst>
                                          <p:attrName>ppt_y</p:attrName>
                                        </p:attrNameLst>
                                      </p:cBhvr>
                                      <p:tavLst>
                                        <p:tav tm="0">
                                          <p:val>
                                            <p:strVal val="#ppt_y+#ppt_h*1.125000"/>
                                          </p:val>
                                        </p:tav>
                                        <p:tav tm="100000">
                                          <p:val>
                                            <p:strVal val="#ppt_y"/>
                                          </p:val>
                                        </p:tav>
                                      </p:tavLst>
                                    </p:anim>
                                    <p:animEffect transition="in" filter="wipe(up)">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p:tgtEl>
                                          <p:spTgt spid="29"/>
                                        </p:tgtEl>
                                        <p:attrNameLst>
                                          <p:attrName>ppt_y</p:attrName>
                                        </p:attrNameLst>
                                      </p:cBhvr>
                                      <p:tavLst>
                                        <p:tav tm="0">
                                          <p:val>
                                            <p:strVal val="#ppt_y+#ppt_h*1.125000"/>
                                          </p:val>
                                        </p:tav>
                                        <p:tav tm="100000">
                                          <p:val>
                                            <p:strVal val="#ppt_y"/>
                                          </p:val>
                                        </p:tav>
                                      </p:tavLst>
                                    </p:anim>
                                    <p:animEffect transition="in" filter="wipe(up)">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9" grpId="0"/>
      <p:bldP spid="3" grpId="0" bldLvl="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pic>
        <p:nvPicPr>
          <p:cNvPr id="3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19630" y="2010410"/>
            <a:ext cx="1050290" cy="419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214495" y="2010410"/>
            <a:ext cx="1050290" cy="419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9"/>
          <p:cNvSpPr>
            <a:spLocks noChangeArrowheads="1"/>
          </p:cNvSpPr>
          <p:nvPr/>
        </p:nvSpPr>
        <p:spPr bwMode="auto">
          <a:xfrm>
            <a:off x="2572890" y="4846722"/>
            <a:ext cx="108000" cy="882000"/>
          </a:xfrm>
          <a:prstGeom prst="rect">
            <a:avLst/>
          </a:prstGeom>
          <a:solidFill>
            <a:srgbClr val="FF0000"/>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800" eaLnBrk="1" hangingPunct="1">
              <a:lnSpc>
                <a:spcPct val="110000"/>
              </a:lnSpc>
              <a:buClr>
                <a:srgbClr val="4F81BD"/>
              </a:buClr>
              <a:buSzPct val="70000"/>
              <a:buFont typeface="Wingdings 2" panose="05020102010507070707" pitchFamily="18" charset="2"/>
              <a:buNone/>
            </a:pPr>
            <a:endParaRPr lang="zh-CN" altLang="en-US" sz="1400">
              <a:solidFill>
                <a:srgbClr val="623C3D"/>
              </a:solidFill>
              <a:ea typeface="微软雅黑" panose="020B0503020204020204" charset="-122"/>
            </a:endParaRPr>
          </a:p>
        </p:txBody>
      </p:sp>
      <p:grpSp>
        <p:nvGrpSpPr>
          <p:cNvPr id="5" name="组合 4"/>
          <p:cNvGrpSpPr/>
          <p:nvPr/>
        </p:nvGrpSpPr>
        <p:grpSpPr>
          <a:xfrm>
            <a:off x="3931920" y="996950"/>
            <a:ext cx="4283710" cy="618490"/>
            <a:chOff x="6192" y="1570"/>
            <a:chExt cx="6746" cy="974"/>
          </a:xfrm>
        </p:grpSpPr>
        <p:grpSp>
          <p:nvGrpSpPr>
            <p:cNvPr id="24" name="组合 23"/>
            <p:cNvGrpSpPr/>
            <p:nvPr/>
          </p:nvGrpSpPr>
          <p:grpSpPr>
            <a:xfrm>
              <a:off x="6192" y="1570"/>
              <a:ext cx="6747" cy="974"/>
              <a:chOff x="1679" y="4601"/>
              <a:chExt cx="14558" cy="4426"/>
            </a:xfrm>
            <a:effectLst>
              <a:outerShdw blurRad="76200" dir="13500000" sy="23000" kx="1200000" algn="br" rotWithShape="0">
                <a:prstClr val="black">
                  <a:alpha val="20000"/>
                </a:prstClr>
              </a:outerShdw>
            </a:effectLst>
          </p:grpSpPr>
          <p:sp>
            <p:nvSpPr>
              <p:cNvPr id="25" name="圆角矩形 24"/>
              <p:cNvSpPr/>
              <p:nvPr/>
            </p:nvSpPr>
            <p:spPr>
              <a:xfrm>
                <a:off x="1679" y="4601"/>
                <a:ext cx="14557" cy="4426"/>
              </a:xfrm>
              <a:prstGeom prst="roundRect">
                <a:avLst/>
              </a:prstGeom>
              <a:solidFill>
                <a:srgbClr val="92D05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1680" y="4601"/>
                <a:ext cx="14557" cy="4426"/>
              </a:xfrm>
              <a:prstGeom prst="roundRect">
                <a:avLst/>
              </a:prstGeom>
              <a:solidFill>
                <a:srgbClr val="92D050"/>
              </a:solidFill>
              <a:ln>
                <a:solidFill>
                  <a:srgbClr val="FF00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圆角矩形 26"/>
              <p:cNvSpPr/>
              <p:nvPr/>
            </p:nvSpPr>
            <p:spPr>
              <a:xfrm>
                <a:off x="1679" y="4601"/>
                <a:ext cx="14557" cy="4426"/>
              </a:xfrm>
              <a:prstGeom prst="roundRect">
                <a:avLst/>
              </a:prstGeom>
              <a:solidFill>
                <a:srgbClr val="92D050"/>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圆角矩形 27"/>
              <p:cNvSpPr/>
              <p:nvPr/>
            </p:nvSpPr>
            <p:spPr>
              <a:xfrm>
                <a:off x="1679" y="4601"/>
                <a:ext cx="14557" cy="4426"/>
              </a:xfrm>
              <a:prstGeom prst="roundRect">
                <a:avLst/>
              </a:prstGeom>
              <a:solidFill>
                <a:srgbClr val="BED8EF"/>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4" name="文本框 3"/>
            <p:cNvSpPr txBox="1"/>
            <p:nvPr/>
          </p:nvSpPr>
          <p:spPr>
            <a:xfrm>
              <a:off x="6312" y="1690"/>
              <a:ext cx="6576" cy="725"/>
            </a:xfrm>
            <a:prstGeom prst="rect">
              <a:avLst/>
            </a:prstGeom>
            <a:noFill/>
          </p:spPr>
          <p:txBody>
            <a:bodyPr wrap="square" rtlCol="0" anchor="t">
              <a:spAutoFit/>
            </a:bodyPr>
            <a:p>
              <a:pPr defTabSz="685800">
                <a:spcBef>
                  <a:spcPct val="50000"/>
                </a:spcBef>
              </a:pP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-4</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和 -12</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哪个温度高呢？</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sp>
        <p:nvSpPr>
          <p:cNvPr id="6" name="Rectangle 9"/>
          <p:cNvSpPr>
            <a:spLocks noChangeArrowheads="1"/>
          </p:cNvSpPr>
          <p:nvPr/>
        </p:nvSpPr>
        <p:spPr bwMode="auto">
          <a:xfrm>
            <a:off x="4665215" y="5226452"/>
            <a:ext cx="108000" cy="504000"/>
          </a:xfrm>
          <a:prstGeom prst="rect">
            <a:avLst/>
          </a:prstGeom>
          <a:solidFill>
            <a:srgbClr val="FF0000"/>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800" eaLnBrk="1" hangingPunct="1">
              <a:lnSpc>
                <a:spcPct val="110000"/>
              </a:lnSpc>
              <a:buClr>
                <a:srgbClr val="4F81BD"/>
              </a:buClr>
              <a:buSzPct val="70000"/>
              <a:buFont typeface="Wingdings 2" panose="05020102010507070707" pitchFamily="18" charset="2"/>
              <a:buNone/>
            </a:pPr>
            <a:endParaRPr lang="zh-CN" altLang="en-US" sz="1400">
              <a:solidFill>
                <a:srgbClr val="623C3D"/>
              </a:solidFill>
              <a:ea typeface="微软雅黑" panose="020B0503020204020204" charset="-122"/>
            </a:endParaRPr>
          </a:p>
        </p:txBody>
      </p:sp>
      <p:sp>
        <p:nvSpPr>
          <p:cNvPr id="10" name="Text Box 8"/>
          <p:cNvSpPr txBox="1">
            <a:spLocks noChangeArrowheads="1"/>
          </p:cNvSpPr>
          <p:nvPr/>
        </p:nvSpPr>
        <p:spPr bwMode="auto">
          <a:xfrm>
            <a:off x="2680888" y="4613296"/>
            <a:ext cx="79819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a:t>
            </a:r>
            <a:r>
              <a:rPr lang="zh-CN" altLang="en-US" sz="2400" dirty="0" smtClean="0">
                <a:solidFill>
                  <a:prstClr val="black"/>
                </a:solidFill>
                <a:latin typeface="微软雅黑" panose="020B0503020204020204" charset="-122"/>
                <a:ea typeface="微软雅黑" panose="020B0503020204020204" charset="-122"/>
              </a:rPr>
              <a:t>4</a:t>
            </a:r>
            <a:r>
              <a:rPr lang="en-US" altLang="zh-CN" sz="2400" dirty="0">
                <a:solidFill>
                  <a:prstClr val="black"/>
                </a:solidFill>
                <a:latin typeface="微软雅黑" panose="020B0503020204020204" charset="-122"/>
                <a:ea typeface="微软雅黑" panose="020B0503020204020204" charset="-122"/>
              </a:rPr>
              <a:t>℃</a:t>
            </a:r>
            <a:endParaRPr lang="zh-CN" altLang="zh-CN" sz="2400" dirty="0">
              <a:solidFill>
                <a:prstClr val="black"/>
              </a:solidFill>
              <a:latin typeface="微软雅黑" panose="020B0503020204020204" charset="-122"/>
              <a:ea typeface="微软雅黑" panose="020B0503020204020204" charset="-122"/>
            </a:endParaRPr>
          </a:p>
        </p:txBody>
      </p:sp>
      <p:sp>
        <p:nvSpPr>
          <p:cNvPr id="7" name="Text Box 8"/>
          <p:cNvSpPr txBox="1">
            <a:spLocks noChangeArrowheads="1"/>
          </p:cNvSpPr>
          <p:nvPr/>
        </p:nvSpPr>
        <p:spPr bwMode="auto">
          <a:xfrm>
            <a:off x="4773213" y="5057796"/>
            <a:ext cx="976630"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-12℃</a:t>
            </a:r>
            <a:endParaRPr lang="zh-CN" altLang="zh-CN" sz="2400" dirty="0">
              <a:solidFill>
                <a:prstClr val="black"/>
              </a:solidFill>
              <a:latin typeface="微软雅黑" panose="020B0503020204020204" charset="-122"/>
              <a:ea typeface="微软雅黑" panose="020B0503020204020204" charset="-122"/>
            </a:endParaRPr>
          </a:p>
        </p:txBody>
      </p:sp>
      <p:grpSp>
        <p:nvGrpSpPr>
          <p:cNvPr id="13" name="组合 12"/>
          <p:cNvGrpSpPr/>
          <p:nvPr/>
        </p:nvGrpSpPr>
        <p:grpSpPr>
          <a:xfrm>
            <a:off x="6752590" y="2473325"/>
            <a:ext cx="3213100" cy="1038860"/>
            <a:chOff x="10634" y="3895"/>
            <a:chExt cx="5060" cy="1636"/>
          </a:xfrm>
        </p:grpSpPr>
        <p:sp>
          <p:nvSpPr>
            <p:cNvPr id="8" name="文本框 7"/>
            <p:cNvSpPr txBox="1"/>
            <p:nvPr/>
          </p:nvSpPr>
          <p:spPr>
            <a:xfrm>
              <a:off x="10706" y="3899"/>
              <a:ext cx="4902" cy="1539"/>
            </a:xfrm>
            <a:prstGeom prst="rect">
              <a:avLst/>
            </a:prstGeom>
            <a:noFill/>
          </p:spPr>
          <p:txBody>
            <a:bodyPr wrap="square" rtlCol="0" anchor="t">
              <a:spAutoFit/>
            </a:bodyPr>
            <a:p>
              <a:pPr algn="ctr">
                <a:lnSpc>
                  <a:spcPct val="120000"/>
                </a:lnSpc>
                <a:spcBef>
                  <a:spcPts val="0"/>
                </a:spcBef>
                <a:spcAft>
                  <a:spcPts val="0"/>
                </a:spcAft>
              </a:pPr>
              <a:r>
                <a:rPr lang="zh-CN" altLang="en-US" sz="2400" dirty="0">
                  <a:solidFill>
                    <a:schemeClr val="tx1"/>
                  </a:solidFill>
                  <a:latin typeface="微软雅黑" panose="020B0503020204020204" charset="-122"/>
                  <a:ea typeface="微软雅黑" panose="020B0503020204020204" charset="-122"/>
                  <a:sym typeface="+mn-ea"/>
                </a:rPr>
                <a:t>温度计上面的温度都</a:t>
              </a:r>
              <a:endParaRPr lang="zh-CN" altLang="en-US" sz="2400" dirty="0">
                <a:solidFill>
                  <a:schemeClr val="tx1"/>
                </a:solidFill>
                <a:latin typeface="微软雅黑" panose="020B0503020204020204" charset="-122"/>
                <a:ea typeface="微软雅黑" panose="020B0503020204020204" charset="-122"/>
                <a:sym typeface="+mn-ea"/>
              </a:endParaRPr>
            </a:p>
            <a:p>
              <a:pPr algn="ctr">
                <a:lnSpc>
                  <a:spcPct val="120000"/>
                </a:lnSpc>
                <a:spcBef>
                  <a:spcPts val="0"/>
                </a:spcBef>
                <a:spcAft>
                  <a:spcPts val="0"/>
                </a:spcAft>
              </a:pPr>
              <a:r>
                <a:rPr lang="zh-CN" altLang="en-US" sz="2400" dirty="0">
                  <a:solidFill>
                    <a:schemeClr val="tx1"/>
                  </a:solidFill>
                  <a:latin typeface="微软雅黑" panose="020B0503020204020204" charset="-122"/>
                  <a:ea typeface="微软雅黑" panose="020B0503020204020204" charset="-122"/>
                  <a:sym typeface="+mn-ea"/>
                </a:rPr>
                <a:t>要比下面的温度高</a:t>
              </a:r>
              <a:endParaRPr lang="zh-CN" altLang="en-US" sz="2400" dirty="0">
                <a:solidFill>
                  <a:schemeClr val="tx1"/>
                </a:solidFill>
                <a:latin typeface="微软雅黑" panose="020B0503020204020204" charset="-122"/>
                <a:ea typeface="微软雅黑" panose="020B0503020204020204" charset="-122"/>
                <a:sym typeface="+mn-ea"/>
              </a:endParaRPr>
            </a:p>
          </p:txBody>
        </p:sp>
        <p:sp>
          <p:nvSpPr>
            <p:cNvPr id="20" name="圆角矩形 19"/>
            <p:cNvSpPr/>
            <p:nvPr/>
          </p:nvSpPr>
          <p:spPr>
            <a:xfrm>
              <a:off x="10634" y="3895"/>
              <a:ext cx="5061" cy="163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 name="组合 14"/>
          <p:cNvGrpSpPr/>
          <p:nvPr/>
        </p:nvGrpSpPr>
        <p:grpSpPr>
          <a:xfrm>
            <a:off x="6736715" y="4067810"/>
            <a:ext cx="3350260" cy="499745"/>
            <a:chOff x="10634" y="6091"/>
            <a:chExt cx="5276" cy="787"/>
          </a:xfrm>
        </p:grpSpPr>
        <p:sp>
          <p:nvSpPr>
            <p:cNvPr id="12" name="文本框 11"/>
            <p:cNvSpPr txBox="1"/>
            <p:nvPr/>
          </p:nvSpPr>
          <p:spPr>
            <a:xfrm>
              <a:off x="10959" y="6107"/>
              <a:ext cx="4951" cy="725"/>
            </a:xfrm>
            <a:prstGeom prst="rect">
              <a:avLst/>
            </a:prstGeom>
            <a:noFill/>
          </p:spPr>
          <p:txBody>
            <a:bodyPr wrap="square" rtlCol="0">
              <a:spAutoFit/>
            </a:bodyPr>
            <a:p>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-4</a:t>
              </a: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在</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12</a:t>
              </a: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的</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上面</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13"/>
            <p:cNvSpPr/>
            <p:nvPr/>
          </p:nvSpPr>
          <p:spPr>
            <a:xfrm>
              <a:off x="10634" y="6091"/>
              <a:ext cx="5061" cy="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1" name="组合 20"/>
          <p:cNvGrpSpPr/>
          <p:nvPr/>
        </p:nvGrpSpPr>
        <p:grpSpPr>
          <a:xfrm>
            <a:off x="7159625" y="5018405"/>
            <a:ext cx="2602230" cy="499745"/>
            <a:chOff x="11364" y="7477"/>
            <a:chExt cx="4098" cy="787"/>
          </a:xfrm>
        </p:grpSpPr>
        <p:sp>
          <p:nvSpPr>
            <p:cNvPr id="9" name="文本框 8"/>
            <p:cNvSpPr txBox="1"/>
            <p:nvPr/>
          </p:nvSpPr>
          <p:spPr>
            <a:xfrm>
              <a:off x="11513" y="7503"/>
              <a:ext cx="3949" cy="725"/>
            </a:xfrm>
            <a:prstGeom prst="rect">
              <a:avLst/>
            </a:prstGeom>
            <a:noFill/>
          </p:spPr>
          <p:txBody>
            <a:bodyPr wrap="square" rtlCol="0" anchor="t">
              <a:spAutoFit/>
            </a:bodyPr>
            <a:p>
              <a:pPr defTabSz="685800">
                <a:spcBef>
                  <a:spcPct val="50000"/>
                </a:spcBef>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-4</a:t>
              </a: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大于-12</a:t>
              </a: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9" name="圆角矩形 18"/>
            <p:cNvSpPr/>
            <p:nvPr/>
          </p:nvSpPr>
          <p:spPr>
            <a:xfrm>
              <a:off x="11364" y="7477"/>
              <a:ext cx="3780" cy="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000" fill="hold">
                                          <p:stCondLst>
                                            <p:cond delay="0"/>
                                          </p:stCondLst>
                                        </p:cTn>
                                        <p:tgtEl>
                                          <p:spTgt spid="40"/>
                                        </p:tgtEl>
                                        <p:attrNameLst>
                                          <p:attrName>style.visibility</p:attrName>
                                        </p:attrNameLst>
                                      </p:cBhvr>
                                      <p:to>
                                        <p:strVal val="visible"/>
                                      </p:to>
                                    </p:set>
                                    <p:animEffect transition="in" filter="wipe(down)">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000" fill="hold">
                                          <p:stCondLst>
                                            <p:cond delay="0"/>
                                          </p:stCondLst>
                                        </p:cTn>
                                        <p:tgtEl>
                                          <p:spTgt spid="6"/>
                                        </p:tgtEl>
                                        <p:attrNameLst>
                                          <p:attrName>style.visibility</p:attrName>
                                        </p:attrNameLst>
                                      </p:cBhvr>
                                      <p:to>
                                        <p:strVal val="visible"/>
                                      </p:to>
                                    </p:set>
                                    <p:animEffect transition="in" filter="wipe(down)">
                                      <p:cBhvr>
                                        <p:cTn id="17" dur="1000"/>
                                        <p:tgtEl>
                                          <p:spTgt spid="6"/>
                                        </p:tgtEl>
                                      </p:cBhvr>
                                    </p:animEffect>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ppt_y</p:attrName>
                                        </p:attrNameLst>
                                      </p:cBhvr>
                                      <p:tavLst>
                                        <p:tav tm="0">
                                          <p:val>
                                            <p:strVal val="#ppt_y+#ppt_h*1.125000"/>
                                          </p:val>
                                        </p:tav>
                                        <p:tav tm="100000">
                                          <p:val>
                                            <p:strVal val="#ppt_y"/>
                                          </p:val>
                                        </p:tav>
                                      </p:tavLst>
                                    </p:anim>
                                    <p:animEffect transition="in" filter="wipe(up)">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up)">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ppt_y</p:attrName>
                                        </p:attrNameLst>
                                      </p:cBhvr>
                                      <p:tavLst>
                                        <p:tav tm="0">
                                          <p:val>
                                            <p:strVal val="#ppt_y+#ppt_h*1.125000"/>
                                          </p:val>
                                        </p:tav>
                                        <p:tav tm="100000">
                                          <p:val>
                                            <p:strVal val="#ppt_y"/>
                                          </p:val>
                                        </p:tav>
                                      </p:tavLst>
                                    </p:anim>
                                    <p:animEffect transition="in" filter="wipe(up)">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6" grpId="0" bldLvl="0" animBg="1"/>
      <p:bldP spid="10"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pic>
        <p:nvPicPr>
          <p:cNvPr id="4" name="图片 3" descr="C:\Users\Administrator\Desktop\图片2.png图片2"/>
          <p:cNvPicPr>
            <a:picLocks noChangeAspect="1"/>
          </p:cNvPicPr>
          <p:nvPr/>
        </p:nvPicPr>
        <p:blipFill>
          <a:blip r:embed="rId1"/>
          <a:srcRect/>
          <a:stretch>
            <a:fillRect/>
          </a:stretch>
        </p:blipFill>
        <p:spPr>
          <a:xfrm>
            <a:off x="3972560" y="825818"/>
            <a:ext cx="6319520" cy="3178175"/>
          </a:xfrm>
          <a:prstGeom prst="rect">
            <a:avLst/>
          </a:prstGeom>
        </p:spPr>
      </p:pic>
      <p:grpSp>
        <p:nvGrpSpPr>
          <p:cNvPr id="22" name="组合 21"/>
          <p:cNvGrpSpPr/>
          <p:nvPr/>
        </p:nvGrpSpPr>
        <p:grpSpPr>
          <a:xfrm>
            <a:off x="864235" y="1871345"/>
            <a:ext cx="2852420" cy="2916555"/>
            <a:chOff x="1361" y="2947"/>
            <a:chExt cx="4492" cy="4593"/>
          </a:xfrm>
        </p:grpSpPr>
        <p:grpSp>
          <p:nvGrpSpPr>
            <p:cNvPr id="5" name="组合 4"/>
            <p:cNvGrpSpPr/>
            <p:nvPr/>
          </p:nvGrpSpPr>
          <p:grpSpPr>
            <a:xfrm>
              <a:off x="1775" y="2947"/>
              <a:ext cx="4078" cy="1538"/>
              <a:chOff x="1775" y="2947"/>
              <a:chExt cx="4078" cy="1538"/>
            </a:xfrm>
          </p:grpSpPr>
          <p:sp>
            <p:nvSpPr>
              <p:cNvPr id="7" name="圆角矩形标注 6"/>
              <p:cNvSpPr/>
              <p:nvPr/>
            </p:nvSpPr>
            <p:spPr>
              <a:xfrm>
                <a:off x="1775" y="2947"/>
                <a:ext cx="4078" cy="1539"/>
              </a:xfrm>
              <a:prstGeom prst="wedgeRoundRectCallout">
                <a:avLst>
                  <a:gd name="adj1" fmla="val -38082"/>
                  <a:gd name="adj2" fmla="val 75730"/>
                  <a:gd name="adj3" fmla="val 16667"/>
                </a:avLst>
              </a:prstGeom>
              <a:solidFill>
                <a:srgbClr val="FBCA95"/>
              </a:solidFill>
              <a:ln w="25400">
                <a:solidFill>
                  <a:srgbClr val="FF0000"/>
                </a:solidFill>
              </a:ln>
              <a:effectLst>
                <a:outerShdw blurRad="101600" dist="1016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1775" y="2947"/>
                <a:ext cx="3801" cy="1539"/>
              </a:xfrm>
              <a:prstGeom prst="rect">
                <a:avLst/>
              </a:prstGeom>
              <a:noFill/>
            </p:spPr>
            <p:txBody>
              <a:bodyPr wrap="square" rtlCol="0" anchor="t">
                <a:spAutoFit/>
              </a:bodyPr>
              <a:p>
                <a:pPr algn="ctr" defTabSz="685800">
                  <a:lnSpc>
                    <a:spcPct val="120000"/>
                  </a:lnSpc>
                  <a:spcBef>
                    <a:spcPts val="0"/>
                  </a:spcBef>
                  <a:spcAft>
                    <a:spcPts val="0"/>
                  </a:spcAft>
                </a:pPr>
                <a:r>
                  <a:rPr lang="zh-CN" altLang="zh-CN" sz="2400" dirty="0">
                    <a:solidFill>
                      <a:prstClr val="black"/>
                    </a:solidFill>
                    <a:latin typeface="微软雅黑" panose="020B0503020204020204" charset="-122"/>
                    <a:ea typeface="微软雅黑" panose="020B0503020204020204" charset="-122"/>
                    <a:sym typeface="+mn-ea"/>
                  </a:rPr>
                  <a:t>根据图中</a:t>
                </a:r>
                <a:r>
                  <a:rPr lang="zh-CN" altLang="zh-CN" sz="2400" dirty="0" smtClean="0">
                    <a:solidFill>
                      <a:prstClr val="black"/>
                    </a:solidFill>
                    <a:latin typeface="微软雅黑" panose="020B0503020204020204" charset="-122"/>
                    <a:ea typeface="微软雅黑" panose="020B0503020204020204" charset="-122"/>
                    <a:sym typeface="+mn-ea"/>
                  </a:rPr>
                  <a:t>信息</a:t>
                </a:r>
                <a:endParaRPr lang="en-US" altLang="zh-CN" sz="2400" dirty="0" smtClean="0">
                  <a:solidFill>
                    <a:prstClr val="black"/>
                  </a:solidFill>
                  <a:latin typeface="微软雅黑" panose="020B0503020204020204" charset="-122"/>
                  <a:ea typeface="微软雅黑" panose="020B0503020204020204" charset="-122"/>
                </a:endParaRPr>
              </a:p>
              <a:p>
                <a:pPr algn="ctr" defTabSz="685800">
                  <a:lnSpc>
                    <a:spcPct val="120000"/>
                  </a:lnSpc>
                  <a:spcBef>
                    <a:spcPts val="0"/>
                  </a:spcBef>
                  <a:spcAft>
                    <a:spcPts val="0"/>
                  </a:spcAft>
                </a:pPr>
                <a:r>
                  <a:rPr lang="zh-CN" altLang="zh-CN" sz="2400" dirty="0" smtClean="0">
                    <a:solidFill>
                      <a:prstClr val="black"/>
                    </a:solidFill>
                    <a:latin typeface="微软雅黑" panose="020B0503020204020204" charset="-122"/>
                    <a:ea typeface="微软雅黑" panose="020B0503020204020204" charset="-122"/>
                    <a:sym typeface="+mn-ea"/>
                  </a:rPr>
                  <a:t>填写</a:t>
                </a:r>
                <a:r>
                  <a:rPr lang="zh-CN" altLang="zh-CN" sz="2400" dirty="0">
                    <a:solidFill>
                      <a:prstClr val="black"/>
                    </a:solidFill>
                    <a:latin typeface="微软雅黑" panose="020B0503020204020204" charset="-122"/>
                    <a:ea typeface="微软雅黑" panose="020B0503020204020204" charset="-122"/>
                    <a:sym typeface="+mn-ea"/>
                  </a:rPr>
                  <a:t>表格</a:t>
                </a:r>
                <a:endParaRPr lang="zh-CN" altLang="zh-CN" sz="2400" dirty="0">
                  <a:solidFill>
                    <a:prstClr val="black"/>
                  </a:solidFill>
                  <a:latin typeface="微软雅黑" panose="020B0503020204020204" charset="-122"/>
                  <a:ea typeface="微软雅黑" panose="020B0503020204020204" charset="-122"/>
                  <a:sym typeface="+mn-ea"/>
                </a:endParaRPr>
              </a:p>
            </p:txBody>
          </p:sp>
        </p:grpSp>
        <p:pic>
          <p:nvPicPr>
            <p:cNvPr id="6" name="图片 5" descr="F:\觅知网\人物\62.png62"/>
            <p:cNvPicPr>
              <a:picLocks noChangeAspect="1"/>
            </p:cNvPicPr>
            <p:nvPr/>
          </p:nvPicPr>
          <p:blipFill>
            <a:blip r:embed="rId2"/>
            <a:srcRect/>
            <a:stretch>
              <a:fillRect/>
            </a:stretch>
          </p:blipFill>
          <p:spPr>
            <a:xfrm flipH="1">
              <a:off x="1361" y="5123"/>
              <a:ext cx="1306" cy="2417"/>
            </a:xfrm>
            <a:prstGeom prst="rect">
              <a:avLst/>
            </a:prstGeom>
          </p:spPr>
        </p:pic>
      </p:grpSp>
      <p:graphicFrame>
        <p:nvGraphicFramePr>
          <p:cNvPr id="8" name="表格 7"/>
          <p:cNvGraphicFramePr/>
          <p:nvPr>
            <p:custDataLst>
              <p:tags r:id="rId3"/>
            </p:custDataLst>
          </p:nvPr>
        </p:nvGraphicFramePr>
        <p:xfrm>
          <a:off x="1693545" y="4293235"/>
          <a:ext cx="8998585" cy="1668780"/>
        </p:xfrm>
        <a:graphic>
          <a:graphicData uri="http://schemas.openxmlformats.org/drawingml/2006/table">
            <a:tbl>
              <a:tblPr firstRow="1" bandRow="1">
                <a:tableStyleId>{5C22544A-7EE6-4342-B048-85BDC9FD1C3A}</a:tableStyleId>
              </a:tblPr>
              <a:tblGrid>
                <a:gridCol w="2126615"/>
                <a:gridCol w="1145540"/>
                <a:gridCol w="1145540"/>
                <a:gridCol w="1144905"/>
                <a:gridCol w="1145540"/>
                <a:gridCol w="1144905"/>
                <a:gridCol w="1145540"/>
              </a:tblGrid>
              <a:tr h="556260">
                <a:tc>
                  <a:txBody>
                    <a:bodyPr/>
                    <a:p>
                      <a:pPr algn="ctr">
                        <a:buNone/>
                      </a:pPr>
                      <a:r>
                        <a:rPr lang="zh-CN" altLang="en-US" sz="2400" b="0">
                          <a:solidFill>
                            <a:schemeClr val="tx1"/>
                          </a:solidFill>
                          <a:latin typeface="微软雅黑" panose="020B0503020204020204" charset="-122"/>
                          <a:ea typeface="微软雅黑" panose="020B0503020204020204" charset="-122"/>
                        </a:rPr>
                        <a:t>城市</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北京</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哈尔滨</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西安</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拉萨</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武汉</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海口</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C000"/>
                    </a:solidFill>
                  </a:tcPr>
                </a:tc>
              </a:tr>
              <a:tr h="556260">
                <a:tc>
                  <a:txBody>
                    <a:bodyPr/>
                    <a:p>
                      <a:pPr algn="ctr">
                        <a:buNone/>
                      </a:pPr>
                      <a:r>
                        <a:rPr lang="zh-CN" altLang="en-US" sz="2400" b="0">
                          <a:solidFill>
                            <a:schemeClr val="tx1"/>
                          </a:solidFill>
                          <a:latin typeface="微软雅黑" panose="020B0503020204020204" charset="-122"/>
                          <a:ea typeface="微软雅黑" panose="020B0503020204020204" charset="-122"/>
                          <a:cs typeface="微软雅黑" panose="020B0503020204020204" charset="-122"/>
                        </a:rPr>
                        <a:t>最高气温</a:t>
                      </a:r>
                      <a:r>
                        <a:rPr lang="en-US" altLang="zh-CN" sz="2400" b="0">
                          <a:solidFill>
                            <a:schemeClr val="tx1"/>
                          </a:solidFill>
                          <a:latin typeface="微软雅黑" panose="020B0503020204020204" charset="-122"/>
                          <a:ea typeface="微软雅黑" panose="020B0503020204020204" charset="-122"/>
                          <a:cs typeface="微软雅黑" panose="020B0503020204020204" charset="-122"/>
                        </a:rPr>
                        <a:t>/℃</a:t>
                      </a:r>
                      <a:endParaRPr lang="en-US" altLang="zh-CN" sz="2400" b="0">
                        <a:solidFill>
                          <a:schemeClr val="tx1"/>
                        </a:solidFill>
                        <a:latin typeface="微软雅黑" panose="020B0503020204020204" charset="-122"/>
                        <a:ea typeface="微软雅黑" panose="020B0503020204020204" charset="-122"/>
                        <a:cs typeface="微软雅黑" panose="020B0503020204020204" charset="-122"/>
                      </a:endParaRPr>
                    </a:p>
                  </a:txBody>
                  <a:tcPr anchor="ctr" anchorCtr="1">
                    <a:solidFill>
                      <a:srgbClr val="FF0000">
                        <a:alpha val="64000"/>
                      </a:srgbClr>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0000">
                        <a:alpha val="64000"/>
                      </a:srgbClr>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0000">
                        <a:alpha val="64000"/>
                      </a:srgbClr>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0000">
                        <a:alpha val="64000"/>
                      </a:srgbClr>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0000">
                        <a:alpha val="64000"/>
                      </a:srgbClr>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0000">
                        <a:alpha val="64000"/>
                      </a:srgbClr>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F0000">
                        <a:alpha val="64000"/>
                      </a:srgbClr>
                    </a:solidFill>
                  </a:tcPr>
                </a:tc>
              </a:tr>
              <a:tr h="556260">
                <a:tc>
                  <a:txBody>
                    <a:bodyPr/>
                    <a:p>
                      <a:pPr algn="ctr">
                        <a:buNone/>
                      </a:pPr>
                      <a:r>
                        <a:rPr lang="zh-CN" altLang="en-US" sz="2400" b="0">
                          <a:solidFill>
                            <a:schemeClr val="tx1"/>
                          </a:solidFill>
                          <a:latin typeface="微软雅黑" panose="020B0503020204020204" charset="-122"/>
                          <a:ea typeface="微软雅黑" panose="020B0503020204020204" charset="-122"/>
                          <a:cs typeface="微软雅黑" panose="020B0503020204020204" charset="-122"/>
                          <a:sym typeface="+mn-ea"/>
                        </a:rPr>
                        <a:t>最低气温</a:t>
                      </a:r>
                      <a:r>
                        <a:rPr lang="en-US" altLang="zh-CN" sz="2400" b="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b="0">
                        <a:solidFill>
                          <a:schemeClr val="tx1"/>
                        </a:solidFill>
                        <a:latin typeface="微软雅黑" panose="020B0503020204020204" charset="-122"/>
                        <a:ea typeface="微软雅黑" panose="020B0503020204020204" charset="-122"/>
                        <a:cs typeface="微软雅黑" panose="020B0503020204020204" charset="-122"/>
                        <a:sym typeface="+mn-ea"/>
                      </a:endParaRPr>
                    </a:p>
                  </a:txBody>
                  <a:tcPr anchor="ctr" anchorCtr="1">
                    <a:solidFill>
                      <a:srgbClr val="9DC3E6"/>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DC3E6"/>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DC3E6"/>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DC3E6"/>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DC3E6"/>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DC3E6"/>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DC3E6"/>
                    </a:solidFill>
                  </a:tcPr>
                </a:tc>
              </a:tr>
            </a:tbl>
          </a:graphicData>
        </a:graphic>
      </p:graphicFrame>
      <p:sp>
        <p:nvSpPr>
          <p:cNvPr id="9" name="Text Box 8"/>
          <p:cNvSpPr txBox="1">
            <a:spLocks noChangeArrowheads="1"/>
          </p:cNvSpPr>
          <p:nvPr/>
        </p:nvSpPr>
        <p:spPr bwMode="auto">
          <a:xfrm>
            <a:off x="4115353" y="4897776"/>
            <a:ext cx="66611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0℃</a:t>
            </a:r>
            <a:endParaRPr lang="zh-CN" altLang="zh-CN" sz="2400" dirty="0">
              <a:solidFill>
                <a:prstClr val="black"/>
              </a:solidFill>
              <a:latin typeface="微软雅黑" panose="020B0503020204020204" charset="-122"/>
              <a:ea typeface="微软雅黑" panose="020B0503020204020204" charset="-122"/>
            </a:endParaRPr>
          </a:p>
        </p:txBody>
      </p:sp>
      <p:sp>
        <p:nvSpPr>
          <p:cNvPr id="10" name="Text Box 8"/>
          <p:cNvSpPr txBox="1">
            <a:spLocks noChangeArrowheads="1"/>
          </p:cNvSpPr>
          <p:nvPr/>
        </p:nvSpPr>
        <p:spPr bwMode="auto">
          <a:xfrm>
            <a:off x="4022008" y="5455941"/>
            <a:ext cx="79819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-4℃</a:t>
            </a:r>
            <a:endParaRPr lang="zh-CN" altLang="zh-CN" sz="2400" dirty="0">
              <a:solidFill>
                <a:prstClr val="black"/>
              </a:solidFill>
              <a:latin typeface="微软雅黑" panose="020B0503020204020204" charset="-122"/>
              <a:ea typeface="微软雅黑" panose="020B0503020204020204" charset="-122"/>
            </a:endParaRPr>
          </a:p>
        </p:txBody>
      </p:sp>
      <p:sp>
        <p:nvSpPr>
          <p:cNvPr id="12" name="Text Box 8"/>
          <p:cNvSpPr txBox="1">
            <a:spLocks noChangeArrowheads="1"/>
          </p:cNvSpPr>
          <p:nvPr/>
        </p:nvSpPr>
        <p:spPr bwMode="auto">
          <a:xfrm>
            <a:off x="5171993" y="4897141"/>
            <a:ext cx="844550"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12℃</a:t>
            </a:r>
            <a:endParaRPr lang="zh-CN" altLang="zh-CN" sz="2400" dirty="0">
              <a:solidFill>
                <a:prstClr val="black"/>
              </a:solidFill>
              <a:latin typeface="微软雅黑" panose="020B0503020204020204" charset="-122"/>
              <a:ea typeface="微软雅黑" panose="020B0503020204020204" charset="-122"/>
            </a:endParaRPr>
          </a:p>
        </p:txBody>
      </p:sp>
      <p:sp>
        <p:nvSpPr>
          <p:cNvPr id="13" name="Text Box 8"/>
          <p:cNvSpPr txBox="1">
            <a:spLocks noChangeArrowheads="1"/>
          </p:cNvSpPr>
          <p:nvPr/>
        </p:nvSpPr>
        <p:spPr bwMode="auto">
          <a:xfrm>
            <a:off x="5038643" y="5455941"/>
            <a:ext cx="976630"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-26℃</a:t>
            </a:r>
            <a:endParaRPr lang="zh-CN" altLang="zh-CN" sz="2400" dirty="0">
              <a:solidFill>
                <a:prstClr val="black"/>
              </a:solidFill>
              <a:latin typeface="微软雅黑" panose="020B0503020204020204" charset="-122"/>
              <a:ea typeface="微软雅黑" panose="020B0503020204020204" charset="-122"/>
            </a:endParaRPr>
          </a:p>
        </p:txBody>
      </p:sp>
      <p:sp>
        <p:nvSpPr>
          <p:cNvPr id="14" name="Text Box 8"/>
          <p:cNvSpPr txBox="1">
            <a:spLocks noChangeArrowheads="1"/>
          </p:cNvSpPr>
          <p:nvPr/>
        </p:nvSpPr>
        <p:spPr bwMode="auto">
          <a:xfrm>
            <a:off x="6351188" y="4897776"/>
            <a:ext cx="66611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6℃</a:t>
            </a:r>
            <a:endParaRPr lang="zh-CN" altLang="zh-CN" sz="2400" dirty="0">
              <a:solidFill>
                <a:prstClr val="black"/>
              </a:solidFill>
              <a:latin typeface="微软雅黑" panose="020B0503020204020204" charset="-122"/>
              <a:ea typeface="微软雅黑" panose="020B0503020204020204" charset="-122"/>
            </a:endParaRPr>
          </a:p>
        </p:txBody>
      </p:sp>
      <p:sp>
        <p:nvSpPr>
          <p:cNvPr id="15" name="Text Box 8"/>
          <p:cNvSpPr txBox="1">
            <a:spLocks noChangeArrowheads="1"/>
          </p:cNvSpPr>
          <p:nvPr/>
        </p:nvSpPr>
        <p:spPr bwMode="auto">
          <a:xfrm>
            <a:off x="7539908" y="4897141"/>
            <a:ext cx="66611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6℃</a:t>
            </a:r>
            <a:endParaRPr lang="zh-CN" altLang="zh-CN" sz="2400" dirty="0">
              <a:solidFill>
                <a:prstClr val="black"/>
              </a:solidFill>
              <a:latin typeface="微软雅黑" panose="020B0503020204020204" charset="-122"/>
              <a:ea typeface="微软雅黑" panose="020B0503020204020204" charset="-122"/>
            </a:endParaRPr>
          </a:p>
        </p:txBody>
      </p:sp>
      <p:sp>
        <p:nvSpPr>
          <p:cNvPr id="16" name="Text Box 8"/>
          <p:cNvSpPr txBox="1">
            <a:spLocks noChangeArrowheads="1"/>
          </p:cNvSpPr>
          <p:nvPr/>
        </p:nvSpPr>
        <p:spPr bwMode="auto">
          <a:xfrm>
            <a:off x="8636553" y="4896506"/>
            <a:ext cx="66611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6℃</a:t>
            </a:r>
            <a:endParaRPr lang="zh-CN" altLang="zh-CN" sz="2400" dirty="0">
              <a:solidFill>
                <a:prstClr val="black"/>
              </a:solidFill>
              <a:latin typeface="微软雅黑" panose="020B0503020204020204" charset="-122"/>
              <a:ea typeface="微软雅黑" panose="020B0503020204020204" charset="-122"/>
            </a:endParaRPr>
          </a:p>
        </p:txBody>
      </p:sp>
      <p:sp>
        <p:nvSpPr>
          <p:cNvPr id="17" name="Text Box 8"/>
          <p:cNvSpPr txBox="1">
            <a:spLocks noChangeArrowheads="1"/>
          </p:cNvSpPr>
          <p:nvPr/>
        </p:nvSpPr>
        <p:spPr bwMode="auto">
          <a:xfrm>
            <a:off x="9701448" y="4897141"/>
            <a:ext cx="844550"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24℃</a:t>
            </a:r>
            <a:endParaRPr lang="zh-CN" altLang="zh-CN" sz="2400" dirty="0">
              <a:solidFill>
                <a:prstClr val="black"/>
              </a:solidFill>
              <a:latin typeface="微软雅黑" panose="020B0503020204020204" charset="-122"/>
              <a:ea typeface="微软雅黑" panose="020B0503020204020204" charset="-122"/>
            </a:endParaRPr>
          </a:p>
        </p:txBody>
      </p:sp>
      <p:sp>
        <p:nvSpPr>
          <p:cNvPr id="18" name="Text Box 8"/>
          <p:cNvSpPr txBox="1">
            <a:spLocks noChangeArrowheads="1"/>
          </p:cNvSpPr>
          <p:nvPr/>
        </p:nvSpPr>
        <p:spPr bwMode="auto">
          <a:xfrm>
            <a:off x="6299118" y="5455941"/>
            <a:ext cx="79819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-4℃</a:t>
            </a:r>
            <a:endParaRPr lang="zh-CN" altLang="zh-CN" sz="2400" dirty="0">
              <a:solidFill>
                <a:prstClr val="black"/>
              </a:solidFill>
              <a:latin typeface="微软雅黑" panose="020B0503020204020204" charset="-122"/>
              <a:ea typeface="微软雅黑" panose="020B0503020204020204" charset="-122"/>
            </a:endParaRPr>
          </a:p>
        </p:txBody>
      </p:sp>
      <p:sp>
        <p:nvSpPr>
          <p:cNvPr id="19" name="Text Box 8"/>
          <p:cNvSpPr txBox="1">
            <a:spLocks noChangeArrowheads="1"/>
          </p:cNvSpPr>
          <p:nvPr/>
        </p:nvSpPr>
        <p:spPr bwMode="auto">
          <a:xfrm>
            <a:off x="7460533" y="5455941"/>
            <a:ext cx="79819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-6℃</a:t>
            </a:r>
            <a:endParaRPr lang="zh-CN" altLang="zh-CN" sz="2400" dirty="0">
              <a:solidFill>
                <a:prstClr val="black"/>
              </a:solidFill>
              <a:latin typeface="微软雅黑" panose="020B0503020204020204" charset="-122"/>
              <a:ea typeface="微软雅黑" panose="020B0503020204020204" charset="-122"/>
            </a:endParaRPr>
          </a:p>
        </p:txBody>
      </p:sp>
      <p:sp>
        <p:nvSpPr>
          <p:cNvPr id="20" name="Text Box 8"/>
          <p:cNvSpPr txBox="1">
            <a:spLocks noChangeArrowheads="1"/>
          </p:cNvSpPr>
          <p:nvPr/>
        </p:nvSpPr>
        <p:spPr bwMode="auto">
          <a:xfrm>
            <a:off x="8625123" y="5455941"/>
            <a:ext cx="666115"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4℃</a:t>
            </a:r>
            <a:endParaRPr lang="zh-CN" altLang="zh-CN" sz="2400" dirty="0">
              <a:solidFill>
                <a:prstClr val="black"/>
              </a:solidFill>
              <a:latin typeface="微软雅黑" panose="020B0503020204020204" charset="-122"/>
              <a:ea typeface="微软雅黑" panose="020B0503020204020204" charset="-122"/>
            </a:endParaRPr>
          </a:p>
        </p:txBody>
      </p:sp>
      <p:sp>
        <p:nvSpPr>
          <p:cNvPr id="21" name="Text Box 8"/>
          <p:cNvSpPr txBox="1">
            <a:spLocks noChangeArrowheads="1"/>
          </p:cNvSpPr>
          <p:nvPr/>
        </p:nvSpPr>
        <p:spPr bwMode="auto">
          <a:xfrm>
            <a:off x="9691288" y="5455941"/>
            <a:ext cx="844550" cy="460375"/>
          </a:xfrm>
          <a:prstGeom prst="rect">
            <a:avLst/>
          </a:prstGeom>
          <a:noFill/>
          <a:ln w="9525">
            <a:noFill/>
            <a:miter lim="800000"/>
          </a:ln>
        </p:spPr>
        <p:txBody>
          <a:bodyPr wrap="none">
            <a:spAutoFit/>
          </a:bodyPr>
          <a:p>
            <a:pPr defTabSz="685800" eaLnBrk="0" hangingPunct="0"/>
            <a:r>
              <a:rPr lang="en-US" altLang="zh-CN" sz="2400" dirty="0">
                <a:solidFill>
                  <a:prstClr val="black"/>
                </a:solidFill>
                <a:latin typeface="微软雅黑" panose="020B0503020204020204" charset="-122"/>
                <a:ea typeface="微软雅黑" panose="020B0503020204020204" charset="-122"/>
              </a:rPr>
              <a:t>18℃</a:t>
            </a:r>
            <a:endParaRPr lang="zh-CN" altLang="zh-CN" sz="2400" dirty="0">
              <a:solidFill>
                <a:prstClr val="black"/>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childTnLst>
                          </p:cTn>
                        </p:par>
                        <p:par>
                          <p:cTn id="15" fill="hold">
                            <p:stCondLst>
                              <p:cond delay="500"/>
                            </p:stCondLst>
                            <p:childTnLst>
                              <p:par>
                                <p:cTn id="16" presetID="1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ppt_y</p:attrName>
                                        </p:attrNameLst>
                                      </p:cBhvr>
                                      <p:tavLst>
                                        <p:tav tm="0">
                                          <p:val>
                                            <p:strVal val="#ppt_y+#ppt_h*1.125000"/>
                                          </p:val>
                                        </p:tav>
                                        <p:tav tm="100000">
                                          <p:val>
                                            <p:strVal val="#ppt_y"/>
                                          </p:val>
                                        </p:tav>
                                      </p:tavLst>
                                    </p:anim>
                                    <p:animEffect transition="in" filter="wipe(up)">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childTnLst>
                          </p:cTn>
                        </p:par>
                        <p:par>
                          <p:cTn id="26" fill="hold">
                            <p:stCondLst>
                              <p:cond delay="500"/>
                            </p:stCondLst>
                            <p:childTnLst>
                              <p:par>
                                <p:cTn id="27" presetID="1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ppt_y</p:attrName>
                                        </p:attrNameLst>
                                      </p:cBhvr>
                                      <p:tavLst>
                                        <p:tav tm="0">
                                          <p:val>
                                            <p:strVal val="#ppt_y+#ppt_h*1.125000"/>
                                          </p:val>
                                        </p:tav>
                                        <p:tav tm="100000">
                                          <p:val>
                                            <p:strVal val="#ppt_y"/>
                                          </p:val>
                                        </p:tav>
                                      </p:tavLst>
                                    </p:anim>
                                    <p:animEffect transition="in" filter="wipe(up)">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childTnLst>
                          </p:cTn>
                        </p:par>
                        <p:par>
                          <p:cTn id="37" fill="hold">
                            <p:stCondLst>
                              <p:cond delay="500"/>
                            </p:stCondLst>
                            <p:childTnLst>
                              <p:par>
                                <p:cTn id="38" presetID="1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p:tgtEl>
                                          <p:spTgt spid="18"/>
                                        </p:tgtEl>
                                        <p:attrNameLst>
                                          <p:attrName>ppt_y</p:attrName>
                                        </p:attrNameLst>
                                      </p:cBhvr>
                                      <p:tavLst>
                                        <p:tav tm="0">
                                          <p:val>
                                            <p:strVal val="#ppt_y+#ppt_h*1.125000"/>
                                          </p:val>
                                        </p:tav>
                                        <p:tav tm="100000">
                                          <p:val>
                                            <p:strVal val="#ppt_y"/>
                                          </p:val>
                                        </p:tav>
                                      </p:tavLst>
                                    </p:anim>
                                    <p:animEffect transition="in" filter="wipe(up)">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p:tgtEl>
                                          <p:spTgt spid="15"/>
                                        </p:tgtEl>
                                        <p:attrNameLst>
                                          <p:attrName>ppt_y</p:attrName>
                                        </p:attrNameLst>
                                      </p:cBhvr>
                                      <p:tavLst>
                                        <p:tav tm="0">
                                          <p:val>
                                            <p:strVal val="#ppt_y+#ppt_h*1.125000"/>
                                          </p:val>
                                        </p:tav>
                                        <p:tav tm="100000">
                                          <p:val>
                                            <p:strVal val="#ppt_y"/>
                                          </p:val>
                                        </p:tav>
                                      </p:tavLst>
                                    </p:anim>
                                    <p:animEffect transition="in" filter="wipe(up)">
                                      <p:cBhvr>
                                        <p:cTn id="47" dur="500"/>
                                        <p:tgtEl>
                                          <p:spTgt spid="15"/>
                                        </p:tgtEl>
                                      </p:cBhvr>
                                    </p:animEffect>
                                  </p:childTnLst>
                                </p:cTn>
                              </p:par>
                            </p:childTnLst>
                          </p:cTn>
                        </p:par>
                        <p:par>
                          <p:cTn id="48" fill="hold">
                            <p:stCondLst>
                              <p:cond delay="500"/>
                            </p:stCondLst>
                            <p:childTnLst>
                              <p:par>
                                <p:cTn id="49" presetID="12" presetClass="entr" presetSubtype="4"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p:tgtEl>
                                          <p:spTgt spid="19"/>
                                        </p:tgtEl>
                                        <p:attrNameLst>
                                          <p:attrName>ppt_y</p:attrName>
                                        </p:attrNameLst>
                                      </p:cBhvr>
                                      <p:tavLst>
                                        <p:tav tm="0">
                                          <p:val>
                                            <p:strVal val="#ppt_y+#ppt_h*1.125000"/>
                                          </p:val>
                                        </p:tav>
                                        <p:tav tm="100000">
                                          <p:val>
                                            <p:strVal val="#ppt_y"/>
                                          </p:val>
                                        </p:tav>
                                      </p:tavLst>
                                    </p:anim>
                                    <p:animEffect transition="in" filter="wipe(up)">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p:tgtEl>
                                          <p:spTgt spid="16"/>
                                        </p:tgtEl>
                                        <p:attrNameLst>
                                          <p:attrName>ppt_y</p:attrName>
                                        </p:attrNameLst>
                                      </p:cBhvr>
                                      <p:tavLst>
                                        <p:tav tm="0">
                                          <p:val>
                                            <p:strVal val="#ppt_y+#ppt_h*1.125000"/>
                                          </p:val>
                                        </p:tav>
                                        <p:tav tm="100000">
                                          <p:val>
                                            <p:strVal val="#ppt_y"/>
                                          </p:val>
                                        </p:tav>
                                      </p:tavLst>
                                    </p:anim>
                                    <p:animEffect transition="in" filter="wipe(up)">
                                      <p:cBhvr>
                                        <p:cTn id="58" dur="500"/>
                                        <p:tgtEl>
                                          <p:spTgt spid="16"/>
                                        </p:tgtEl>
                                      </p:cBhvr>
                                    </p:animEffect>
                                  </p:childTnLst>
                                </p:cTn>
                              </p:par>
                            </p:childTnLst>
                          </p:cTn>
                        </p:par>
                        <p:par>
                          <p:cTn id="59" fill="hold">
                            <p:stCondLst>
                              <p:cond delay="500"/>
                            </p:stCondLst>
                            <p:childTnLst>
                              <p:par>
                                <p:cTn id="60" presetID="1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p:tgtEl>
                                          <p:spTgt spid="20"/>
                                        </p:tgtEl>
                                        <p:attrNameLst>
                                          <p:attrName>ppt_y</p:attrName>
                                        </p:attrNameLst>
                                      </p:cBhvr>
                                      <p:tavLst>
                                        <p:tav tm="0">
                                          <p:val>
                                            <p:strVal val="#ppt_y+#ppt_h*1.125000"/>
                                          </p:val>
                                        </p:tav>
                                        <p:tav tm="100000">
                                          <p:val>
                                            <p:strVal val="#ppt_y"/>
                                          </p:val>
                                        </p:tav>
                                      </p:tavLst>
                                    </p:anim>
                                    <p:animEffect transition="in" filter="wipe(up)">
                                      <p:cBhvr>
                                        <p:cTn id="63" dur="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p:tgtEl>
                                          <p:spTgt spid="17"/>
                                        </p:tgtEl>
                                        <p:attrNameLst>
                                          <p:attrName>ppt_y</p:attrName>
                                        </p:attrNameLst>
                                      </p:cBhvr>
                                      <p:tavLst>
                                        <p:tav tm="0">
                                          <p:val>
                                            <p:strVal val="#ppt_y+#ppt_h*1.125000"/>
                                          </p:val>
                                        </p:tav>
                                        <p:tav tm="100000">
                                          <p:val>
                                            <p:strVal val="#ppt_y"/>
                                          </p:val>
                                        </p:tav>
                                      </p:tavLst>
                                    </p:anim>
                                    <p:animEffect transition="in" filter="wipe(up)">
                                      <p:cBhvr>
                                        <p:cTn id="69" dur="500"/>
                                        <p:tgtEl>
                                          <p:spTgt spid="17"/>
                                        </p:tgtEl>
                                      </p:cBhvr>
                                    </p:animEffect>
                                  </p:childTnLst>
                                </p:cTn>
                              </p:par>
                            </p:childTnLst>
                          </p:cTn>
                        </p:par>
                        <p:par>
                          <p:cTn id="70" fill="hold">
                            <p:stCondLst>
                              <p:cond delay="500"/>
                            </p:stCondLst>
                            <p:childTnLst>
                              <p:par>
                                <p:cTn id="71" presetID="12" presetClass="entr" presetSubtype="4"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p:tgtEl>
                                          <p:spTgt spid="21"/>
                                        </p:tgtEl>
                                        <p:attrNameLst>
                                          <p:attrName>ppt_y</p:attrName>
                                        </p:attrNameLst>
                                      </p:cBhvr>
                                      <p:tavLst>
                                        <p:tav tm="0">
                                          <p:val>
                                            <p:strVal val="#ppt_y+#ppt_h*1.125000"/>
                                          </p:val>
                                        </p:tav>
                                        <p:tav tm="100000">
                                          <p:val>
                                            <p:strVal val="#ppt_y"/>
                                          </p:val>
                                        </p:tav>
                                      </p:tavLst>
                                    </p:anim>
                                    <p:animEffect transition="in" filter="wipe(up)">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5" grpId="0"/>
      <p:bldP spid="16" grpId="0"/>
      <p:bldP spid="17"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Administrator\Desktop\图片3.png图片3"/>
          <p:cNvPicPr>
            <a:picLocks noChangeAspect="1"/>
          </p:cNvPicPr>
          <p:nvPr/>
        </p:nvPicPr>
        <p:blipFill>
          <a:blip r:embed="rId1"/>
          <a:srcRect/>
          <a:stretch>
            <a:fillRect/>
          </a:stretch>
        </p:blipFill>
        <p:spPr>
          <a:xfrm>
            <a:off x="1356360" y="1243330"/>
            <a:ext cx="7188200" cy="1341755"/>
          </a:xfrm>
          <a:prstGeom prst="rect">
            <a:avLst/>
          </a:prstGeom>
        </p:spPr>
      </p:pic>
      <p:grpSp>
        <p:nvGrpSpPr>
          <p:cNvPr id="3" name="组合 2"/>
          <p:cNvGrpSpPr/>
          <p:nvPr/>
        </p:nvGrpSpPr>
        <p:grpSpPr>
          <a:xfrm>
            <a:off x="8988425" y="1455420"/>
            <a:ext cx="2071370" cy="1112520"/>
            <a:chOff x="4981" y="5942"/>
            <a:chExt cx="5462" cy="1254"/>
          </a:xfrm>
        </p:grpSpPr>
        <p:grpSp>
          <p:nvGrpSpPr>
            <p:cNvPr id="64" name="组合 63"/>
            <p:cNvGrpSpPr/>
            <p:nvPr/>
          </p:nvGrpSpPr>
          <p:grpSpPr>
            <a:xfrm rot="0">
              <a:off x="4981" y="5942"/>
              <a:ext cx="5462" cy="1254"/>
              <a:chOff x="10439" y="4084"/>
              <a:chExt cx="6281" cy="3054"/>
            </a:xfrm>
          </p:grpSpPr>
          <p:sp>
            <p:nvSpPr>
              <p:cNvPr id="61" name="圆角矩形标注 60"/>
              <p:cNvSpPr/>
              <p:nvPr/>
            </p:nvSpPr>
            <p:spPr>
              <a:xfrm>
                <a:off x="10439" y="4084"/>
                <a:ext cx="6281" cy="3054"/>
              </a:xfrm>
              <a:prstGeom prst="wedgeRoundRectCallout">
                <a:avLst>
                  <a:gd name="adj1" fmla="val 33200"/>
                  <a:gd name="adj2" fmla="val 78367"/>
                  <a:gd name="adj3" fmla="val 16667"/>
                </a:avLst>
              </a:prstGeom>
              <a:noFill/>
              <a:ln>
                <a:solidFill>
                  <a:srgbClr val="905E5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400">
                  <a:latin typeface="微软雅黑" panose="020B0503020204020204" charset="-122"/>
                  <a:ea typeface="微软雅黑" panose="020B0503020204020204" charset="-122"/>
                </a:endParaRPr>
              </a:p>
            </p:txBody>
          </p:sp>
          <p:sp>
            <p:nvSpPr>
              <p:cNvPr id="63" name="圆角矩形 62"/>
              <p:cNvSpPr/>
              <p:nvPr/>
            </p:nvSpPr>
            <p:spPr>
              <a:xfrm>
                <a:off x="10619" y="4314"/>
                <a:ext cx="5921" cy="2569"/>
              </a:xfrm>
              <a:prstGeom prst="roundRect">
                <a:avLst/>
              </a:prstGeom>
              <a:solidFill>
                <a:schemeClr val="accent1">
                  <a:lumMod val="40000"/>
                  <a:lumOff val="6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4" name="文本框 3"/>
            <p:cNvSpPr txBox="1"/>
            <p:nvPr/>
          </p:nvSpPr>
          <p:spPr>
            <a:xfrm>
              <a:off x="5249" y="5992"/>
              <a:ext cx="4926" cy="1102"/>
            </a:xfrm>
            <a:prstGeom prst="rect">
              <a:avLst/>
            </a:prstGeom>
            <a:noFill/>
          </p:spPr>
          <p:txBody>
            <a:bodyPr wrap="square" rtlCol="0" anchor="t">
              <a:spAutoFit/>
            </a:bodyPr>
            <a:p>
              <a:pPr algn="ctr" defTabSz="685800">
                <a:lnSpc>
                  <a:spcPct val="120000"/>
                </a:lnSpc>
                <a:spcBef>
                  <a:spcPts val="0"/>
                </a:spcBef>
                <a:spcAft>
                  <a:spcPts val="0"/>
                </a:spcAft>
              </a:pPr>
              <a:r>
                <a:rPr lang="zh-CN" altLang="zh-CN" sz="2400" dirty="0">
                  <a:solidFill>
                    <a:prstClr val="black"/>
                  </a:solidFill>
                  <a:latin typeface="微软雅黑" panose="020B0503020204020204" charset="-122"/>
                  <a:ea typeface="微软雅黑" panose="020B0503020204020204" charset="-122"/>
                  <a:sym typeface="+mn-ea"/>
                </a:rPr>
                <a:t>说说这些数</a:t>
              </a:r>
              <a:endParaRPr lang="zh-CN" altLang="zh-CN" sz="2400" dirty="0">
                <a:solidFill>
                  <a:prstClr val="black"/>
                </a:solidFill>
                <a:latin typeface="微软雅黑" panose="020B0503020204020204" charset="-122"/>
                <a:ea typeface="微软雅黑" panose="020B0503020204020204" charset="-122"/>
                <a:sym typeface="+mn-ea"/>
              </a:endParaRPr>
            </a:p>
            <a:p>
              <a:pPr algn="ctr" defTabSz="685800">
                <a:lnSpc>
                  <a:spcPct val="120000"/>
                </a:lnSpc>
                <a:spcBef>
                  <a:spcPts val="0"/>
                </a:spcBef>
                <a:spcAft>
                  <a:spcPts val="0"/>
                </a:spcAft>
              </a:pPr>
              <a:r>
                <a:rPr lang="zh-CN" altLang="zh-CN" sz="2400" dirty="0">
                  <a:solidFill>
                    <a:prstClr val="black"/>
                  </a:solidFill>
                  <a:latin typeface="微软雅黑" panose="020B0503020204020204" charset="-122"/>
                  <a:ea typeface="微软雅黑" panose="020B0503020204020204" charset="-122"/>
                  <a:sym typeface="+mn-ea"/>
                </a:rPr>
                <a:t>表示什么？</a:t>
              </a:r>
              <a:endParaRPr lang="zh-CN" altLang="zh-CN" sz="2400" dirty="0">
                <a:solidFill>
                  <a:prstClr val="black"/>
                </a:solidFill>
                <a:latin typeface="微软雅黑" panose="020B0503020204020204" charset="-122"/>
                <a:ea typeface="微软雅黑" panose="020B0503020204020204" charset="-122"/>
                <a:sym typeface="+mn-ea"/>
              </a:endParaRPr>
            </a:p>
          </p:txBody>
        </p:sp>
      </p:grpSp>
      <p:sp>
        <p:nvSpPr>
          <p:cNvPr id="6" name="文本框 5"/>
          <p:cNvSpPr txBox="1"/>
          <p:nvPr/>
        </p:nvSpPr>
        <p:spPr>
          <a:xfrm>
            <a:off x="1652905" y="3528060"/>
            <a:ext cx="3588385" cy="460375"/>
          </a:xfrm>
          <a:prstGeom prst="rect">
            <a:avLst/>
          </a:prstGeom>
          <a:noFill/>
        </p:spPr>
        <p:txBody>
          <a:bodyPr wrap="square" rtlCol="0">
            <a:spAutoFit/>
          </a:bodyPr>
          <a:p>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-4</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零下</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7" name="文本框 6"/>
          <p:cNvSpPr txBox="1"/>
          <p:nvPr/>
        </p:nvSpPr>
        <p:spPr>
          <a:xfrm>
            <a:off x="1650365" y="3995420"/>
            <a:ext cx="3588385"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12℃</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12</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8" name="文本框 7"/>
          <p:cNvSpPr txBox="1"/>
          <p:nvPr/>
        </p:nvSpPr>
        <p:spPr>
          <a:xfrm>
            <a:off x="1649095" y="4442460"/>
            <a:ext cx="3588385" cy="460375"/>
          </a:xfrm>
          <a:prstGeom prst="rect">
            <a:avLst/>
          </a:prstGeom>
          <a:noFill/>
        </p:spPr>
        <p:txBody>
          <a:bodyPr wrap="square" rtlCol="0">
            <a:spAutoFit/>
          </a:bodyPr>
          <a:p>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-26</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零下</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26</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9" name="文本框 8"/>
          <p:cNvSpPr txBox="1"/>
          <p:nvPr/>
        </p:nvSpPr>
        <p:spPr>
          <a:xfrm>
            <a:off x="1755775" y="4931410"/>
            <a:ext cx="3588385"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6</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10" name="文本框 9"/>
          <p:cNvSpPr txBox="1"/>
          <p:nvPr/>
        </p:nvSpPr>
        <p:spPr>
          <a:xfrm>
            <a:off x="1755775" y="5375275"/>
            <a:ext cx="3588385"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-4℃</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零下</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13" name="文本框 12"/>
          <p:cNvSpPr txBox="1"/>
          <p:nvPr/>
        </p:nvSpPr>
        <p:spPr>
          <a:xfrm>
            <a:off x="5749290" y="3528060"/>
            <a:ext cx="3588385" cy="460375"/>
          </a:xfrm>
          <a:prstGeom prst="rect">
            <a:avLst/>
          </a:prstGeom>
          <a:noFill/>
        </p:spPr>
        <p:txBody>
          <a:bodyPr wrap="square" rtlCol="0">
            <a:spAutoFit/>
          </a:bodyPr>
          <a:p>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零下</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6</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14" name="文本框 13"/>
          <p:cNvSpPr txBox="1"/>
          <p:nvPr/>
        </p:nvSpPr>
        <p:spPr>
          <a:xfrm>
            <a:off x="5819775" y="3995420"/>
            <a:ext cx="3314065"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6</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15" name="文本框 14"/>
          <p:cNvSpPr txBox="1"/>
          <p:nvPr/>
        </p:nvSpPr>
        <p:spPr>
          <a:xfrm>
            <a:off x="5818505" y="4442460"/>
            <a:ext cx="3199130"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4℃</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latin typeface="微软雅黑" panose="020B0503020204020204" charset="-122"/>
                <a:ea typeface="微软雅黑" panose="020B0503020204020204" charset="-122"/>
                <a:cs typeface="微软雅黑" panose="020B0503020204020204" charset="-122"/>
                <a:sym typeface="+mn-ea"/>
              </a:rPr>
              <a:t>4</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16" name="文本框 15"/>
          <p:cNvSpPr txBox="1"/>
          <p:nvPr/>
        </p:nvSpPr>
        <p:spPr>
          <a:xfrm>
            <a:off x="5815330" y="4944110"/>
            <a:ext cx="3588385"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24℃</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24</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sp>
        <p:nvSpPr>
          <p:cNvPr id="17" name="文本框 16"/>
          <p:cNvSpPr txBox="1"/>
          <p:nvPr/>
        </p:nvSpPr>
        <p:spPr>
          <a:xfrm>
            <a:off x="5815330" y="5420360"/>
            <a:ext cx="3588385" cy="46037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18℃</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18</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摄</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氏度</a:t>
            </a:r>
            <a:endParaRPr lang="en-US" altLang="zh-CN" sz="2400"/>
          </a:p>
        </p:txBody>
      </p:sp>
      <p:pic>
        <p:nvPicPr>
          <p:cNvPr id="18" name="图片 17" descr="F:\觅知网\人物\63.png63"/>
          <p:cNvPicPr>
            <a:picLocks noChangeAspect="1"/>
          </p:cNvPicPr>
          <p:nvPr>
            <p:custDataLst>
              <p:tags r:id="rId2"/>
            </p:custDataLst>
          </p:nvPr>
        </p:nvPicPr>
        <p:blipFill>
          <a:blip r:embed="rId3"/>
          <a:srcRect/>
          <a:stretch>
            <a:fillRect/>
          </a:stretch>
        </p:blipFill>
        <p:spPr>
          <a:xfrm>
            <a:off x="10235883" y="2960370"/>
            <a:ext cx="930910" cy="1320165"/>
          </a:xfrm>
          <a:prstGeom prst="rect">
            <a:avLst/>
          </a:prstGeom>
        </p:spPr>
      </p:pic>
      <p:grpSp>
        <p:nvGrpSpPr>
          <p:cNvPr id="22" name="组合 21"/>
          <p:cNvGrpSpPr/>
          <p:nvPr/>
        </p:nvGrpSpPr>
        <p:grpSpPr>
          <a:xfrm>
            <a:off x="1493520" y="2854960"/>
            <a:ext cx="3966845" cy="3213735"/>
            <a:chOff x="2352" y="4496"/>
            <a:chExt cx="6247" cy="5061"/>
          </a:xfrm>
        </p:grpSpPr>
        <p:sp>
          <p:nvSpPr>
            <p:cNvPr id="5" name="文本框 4"/>
            <p:cNvSpPr txBox="1"/>
            <p:nvPr/>
          </p:nvSpPr>
          <p:spPr>
            <a:xfrm>
              <a:off x="2948" y="4775"/>
              <a:ext cx="5651" cy="725"/>
            </a:xfrm>
            <a:prstGeom prst="rect">
              <a:avLst/>
            </a:prstGeom>
            <a:noFill/>
          </p:spPr>
          <p:txBody>
            <a:bodyPr wrap="square" rtlCol="0">
              <a:spAutoFit/>
            </a:bodyPr>
            <a:p>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0</a:t>
              </a:r>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表示0</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摄氏度</a:t>
              </a:r>
              <a:endParaRPr lang="en-US" altLang="zh-CN" sz="2400"/>
            </a:p>
          </p:txBody>
        </p:sp>
        <p:sp>
          <p:nvSpPr>
            <p:cNvPr id="19" name="圆角矩形 18"/>
            <p:cNvSpPr/>
            <p:nvPr/>
          </p:nvSpPr>
          <p:spPr>
            <a:xfrm>
              <a:off x="2352" y="4496"/>
              <a:ext cx="6083" cy="5061"/>
            </a:xfrm>
            <a:prstGeom prst="roundRect">
              <a:avLst/>
            </a:prstGeom>
            <a:noFill/>
            <a:ln w="38100">
              <a:solidFill>
                <a:srgbClr val="DF21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3" name="组合 22"/>
          <p:cNvGrpSpPr/>
          <p:nvPr/>
        </p:nvGrpSpPr>
        <p:grpSpPr>
          <a:xfrm>
            <a:off x="5541010" y="2861310"/>
            <a:ext cx="3862705" cy="3213735"/>
            <a:chOff x="8726" y="4506"/>
            <a:chExt cx="6083" cy="5061"/>
          </a:xfrm>
        </p:grpSpPr>
        <p:sp>
          <p:nvSpPr>
            <p:cNvPr id="12" name="文本框 11"/>
            <p:cNvSpPr txBox="1"/>
            <p:nvPr/>
          </p:nvSpPr>
          <p:spPr>
            <a:xfrm>
              <a:off x="9146" y="4775"/>
              <a:ext cx="5306" cy="725"/>
            </a:xfrm>
            <a:prstGeom prst="rect">
              <a:avLst/>
            </a:prstGeom>
            <a:noFill/>
          </p:spPr>
          <p:txBody>
            <a:bodyPr wrap="square" rtlCol="0">
              <a:spAutoFit/>
            </a:bodyPr>
            <a:p>
              <a:r>
                <a:rPr lang="en-US"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6℃</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rPr>
                <a:t>零上</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6</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摄氏度</a:t>
              </a:r>
              <a:endParaRPr lang="en-US" altLang="zh-CN" sz="2400"/>
            </a:p>
          </p:txBody>
        </p:sp>
        <p:sp>
          <p:nvSpPr>
            <p:cNvPr id="20" name="圆角矩形 19"/>
            <p:cNvSpPr/>
            <p:nvPr/>
          </p:nvSpPr>
          <p:spPr>
            <a:xfrm>
              <a:off x="8726" y="4506"/>
              <a:ext cx="6083" cy="5061"/>
            </a:xfrm>
            <a:prstGeom prst="roundRect">
              <a:avLst/>
            </a:prstGeom>
            <a:noFill/>
            <a:ln w="38100">
              <a:solidFill>
                <a:srgbClr val="DF21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4" name="矩形 23"/>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ppt_y</p:attrName>
                                        </p:attrNameLst>
                                      </p:cBhvr>
                                      <p:tavLst>
                                        <p:tav tm="0">
                                          <p:val>
                                            <p:strVal val="#ppt_y+#ppt_h*1.125000"/>
                                          </p:val>
                                        </p:tav>
                                        <p:tav tm="100000">
                                          <p:val>
                                            <p:strVal val="#ppt_y"/>
                                          </p:val>
                                        </p:tav>
                                      </p:tavLst>
                                    </p:anim>
                                    <p:animEffect transition="in" filter="wipe(up)">
                                      <p:cBhvr>
                                        <p:cTn id="8" dur="500"/>
                                        <p:tgtEl>
                                          <p:spTgt spid="2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ppt_y</p:attrName>
                                        </p:attrNameLst>
                                      </p:cBhvr>
                                      <p:tavLst>
                                        <p:tav tm="0">
                                          <p:val>
                                            <p:strVal val="#ppt_y+#ppt_h*1.125000"/>
                                          </p:val>
                                        </p:tav>
                                        <p:tav tm="100000">
                                          <p:val>
                                            <p:strVal val="#ppt_y"/>
                                          </p:val>
                                        </p:tav>
                                      </p:tavLst>
                                    </p:anim>
                                    <p:animEffect transition="in" filter="wipe(up)">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ppt_y</p:attrName>
                                        </p:attrNameLst>
                                      </p:cBhvr>
                                      <p:tavLst>
                                        <p:tav tm="0">
                                          <p:val>
                                            <p:strVal val="#ppt_y+#ppt_h*1.125000"/>
                                          </p:val>
                                        </p:tav>
                                        <p:tav tm="100000">
                                          <p:val>
                                            <p:strVal val="#ppt_y"/>
                                          </p:val>
                                        </p:tav>
                                      </p:tavLst>
                                    </p:anim>
                                    <p:animEffect transition="in" filter="wipe(up)">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ppt_y</p:attrName>
                                        </p:attrNameLst>
                                      </p:cBhvr>
                                      <p:tavLst>
                                        <p:tav tm="0">
                                          <p:val>
                                            <p:strVal val="#ppt_y+#ppt_h*1.125000"/>
                                          </p:val>
                                        </p:tav>
                                        <p:tav tm="100000">
                                          <p:val>
                                            <p:strVal val="#ppt_y"/>
                                          </p:val>
                                        </p:tav>
                                      </p:tavLst>
                                    </p:anim>
                                    <p:animEffect transition="in" filter="wipe(up)">
                                      <p:cBhvr>
                                        <p:cTn id="44" dur="5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ppt_y</p:attrName>
                                        </p:attrNameLst>
                                      </p:cBhvr>
                                      <p:tavLst>
                                        <p:tav tm="0">
                                          <p:val>
                                            <p:strVal val="#ppt_y+#ppt_h*1.125000"/>
                                          </p:val>
                                        </p:tav>
                                        <p:tav tm="100000">
                                          <p:val>
                                            <p:strVal val="#ppt_y"/>
                                          </p:val>
                                        </p:tav>
                                      </p:tavLst>
                                    </p:anim>
                                    <p:animEffect transition="in" filter="wipe(up)">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ppt_y</p:attrName>
                                        </p:attrNameLst>
                                      </p:cBhvr>
                                      <p:tavLst>
                                        <p:tav tm="0">
                                          <p:val>
                                            <p:strVal val="#ppt_y+#ppt_h*1.125000"/>
                                          </p:val>
                                        </p:tav>
                                        <p:tav tm="100000">
                                          <p:val>
                                            <p:strVal val="#ppt_y"/>
                                          </p:val>
                                        </p:tav>
                                      </p:tavLst>
                                    </p:anim>
                                    <p:animEffect transition="in" filter="wipe(up)">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ppt_y</p:attrName>
                                        </p:attrNameLst>
                                      </p:cBhvr>
                                      <p:tavLst>
                                        <p:tav tm="0">
                                          <p:val>
                                            <p:strVal val="#ppt_y+#ppt_h*1.125000"/>
                                          </p:val>
                                        </p:tav>
                                        <p:tav tm="100000">
                                          <p:val>
                                            <p:strVal val="#ppt_y"/>
                                          </p:val>
                                        </p:tav>
                                      </p:tavLst>
                                    </p:anim>
                                    <p:animEffect transition="in" filter="wipe(up)">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p:tgtEl>
                                          <p:spTgt spid="16"/>
                                        </p:tgtEl>
                                        <p:attrNameLst>
                                          <p:attrName>ppt_y</p:attrName>
                                        </p:attrNameLst>
                                      </p:cBhvr>
                                      <p:tavLst>
                                        <p:tav tm="0">
                                          <p:val>
                                            <p:strVal val="#ppt_y+#ppt_h*1.125000"/>
                                          </p:val>
                                        </p:tav>
                                        <p:tav tm="100000">
                                          <p:val>
                                            <p:strVal val="#ppt_y"/>
                                          </p:val>
                                        </p:tav>
                                      </p:tavLst>
                                    </p:anim>
                                    <p:animEffect transition="in" filter="wipe(up)">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500"/>
                                        <p:tgtEl>
                                          <p:spTgt spid="17"/>
                                        </p:tgtEl>
                                        <p:attrNameLst>
                                          <p:attrName>ppt_y</p:attrName>
                                        </p:attrNameLst>
                                      </p:cBhvr>
                                      <p:tavLst>
                                        <p:tav tm="0">
                                          <p:val>
                                            <p:strVal val="#ppt_y+#ppt_h*1.125000"/>
                                          </p:val>
                                        </p:tav>
                                        <p:tav tm="100000">
                                          <p:val>
                                            <p:strVal val="#ppt_y"/>
                                          </p:val>
                                        </p:tav>
                                      </p:tavLst>
                                    </p:anim>
                                    <p:animEffect transition="in" filter="wipe(up)">
                                      <p:cBhvr>
                                        <p:cTn id="7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231390" y="1791970"/>
            <a:ext cx="7466330" cy="4178300"/>
            <a:chOff x="5359" y="2927"/>
            <a:chExt cx="11758" cy="6580"/>
          </a:xfrm>
        </p:grpSpPr>
        <p:sp>
          <p:nvSpPr>
            <p:cNvPr id="42" name="矩形 41"/>
            <p:cNvSpPr/>
            <p:nvPr/>
          </p:nvSpPr>
          <p:spPr>
            <a:xfrm>
              <a:off x="5359" y="2927"/>
              <a:ext cx="11492" cy="6580"/>
            </a:xfrm>
            <a:prstGeom prst="rect">
              <a:avLst/>
            </a:prstGeom>
            <a:solidFill>
              <a:srgbClr val="ACE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文本框 43"/>
            <p:cNvSpPr txBox="1"/>
            <p:nvPr/>
          </p:nvSpPr>
          <p:spPr>
            <a:xfrm>
              <a:off x="6255" y="3267"/>
              <a:ext cx="10862" cy="5591"/>
            </a:xfrm>
            <a:prstGeom prst="rect">
              <a:avLst/>
            </a:prstGeom>
            <a:noFill/>
          </p:spPr>
          <p:txBody>
            <a:bodyPr wrap="square" rtlCol="0">
              <a:spAutoFit/>
            </a:bodyPr>
            <a:p>
              <a:pPr>
                <a:lnSpc>
                  <a:spcPct val="12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餐厅</a:t>
              </a:r>
              <a:r>
                <a:rPr lang="en-US" altLang="zh-CN" sz="2400">
                  <a:latin typeface="微软雅黑" panose="020B0503020204020204" charset="-122"/>
                  <a:ea typeface="微软雅黑" panose="020B0503020204020204" charset="-122"/>
                  <a:cs typeface="微软雅黑" panose="020B0503020204020204" charset="-122"/>
                </a:rPr>
                <a:t>                                              </a:t>
              </a:r>
              <a:r>
                <a:rPr lang="en-US" altLang="zh-CN" sz="2400">
                  <a:solidFill>
                    <a:schemeClr val="accent5">
                      <a:lumMod val="75000"/>
                    </a:schemeClr>
                  </a:solidFill>
                  <a:latin typeface="微软雅黑" panose="020B0503020204020204" charset="-122"/>
                  <a:ea typeface="微软雅黑" panose="020B0503020204020204" charset="-122"/>
                  <a:cs typeface="微软雅黑" panose="020B0503020204020204" charset="-122"/>
                </a:rPr>
                <a:t>-85.00</a:t>
              </a:r>
              <a:endParaRPr lang="en-US" altLang="zh-CN" sz="24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r>
                <a:rPr lang="en-US" altLang="zh-CN" sz="2000">
                  <a:latin typeface="微软雅黑" panose="020B0503020204020204" charset="-122"/>
                  <a:ea typeface="微软雅黑" panose="020B0503020204020204" charset="-122"/>
                  <a:cs typeface="微软雅黑" panose="020B0503020204020204" charset="-122"/>
                </a:rPr>
                <a:t>8</a:t>
              </a:r>
              <a:r>
                <a:rPr lang="zh-CN" altLang="en-US" sz="2000">
                  <a:latin typeface="微软雅黑" panose="020B0503020204020204" charset="-122"/>
                  <a:ea typeface="微软雅黑" panose="020B0503020204020204" charset="-122"/>
                  <a:cs typeface="微软雅黑" panose="020B0503020204020204" charset="-122"/>
                </a:rPr>
                <a:t>月</a:t>
              </a:r>
              <a:r>
                <a:rPr lang="en-US" altLang="zh-CN" sz="2000">
                  <a:latin typeface="微软雅黑" panose="020B0503020204020204" charset="-122"/>
                  <a:ea typeface="微软雅黑" panose="020B0503020204020204" charset="-122"/>
                  <a:cs typeface="微软雅黑" panose="020B0503020204020204" charset="-122"/>
                </a:rPr>
                <a:t>31</a:t>
              </a:r>
              <a:r>
                <a:rPr lang="zh-CN" altLang="en-US" sz="2000">
                  <a:latin typeface="微软雅黑" panose="020B0503020204020204" charset="-122"/>
                  <a:ea typeface="微软雅黑" panose="020B0503020204020204" charset="-122"/>
                  <a:cs typeface="微软雅黑" panose="020B0503020204020204" charset="-122"/>
                </a:rPr>
                <a:t>日</a:t>
              </a:r>
              <a:r>
                <a:rPr lang="en-US" altLang="zh-CN" sz="2000">
                  <a:latin typeface="微软雅黑" panose="020B0503020204020204" charset="-122"/>
                  <a:ea typeface="微软雅黑" panose="020B0503020204020204" charset="-122"/>
                  <a:cs typeface="微软雅黑" panose="020B0503020204020204" charset="-122"/>
                </a:rPr>
                <a:t> 11:52</a:t>
              </a:r>
              <a:endParaRPr lang="en-US" altLang="zh-CN"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转账</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转给超市</a:t>
              </a:r>
              <a:r>
                <a:rPr lang="en-US" altLang="zh-CN" sz="2400">
                  <a:latin typeface="微软雅黑" panose="020B0503020204020204" charset="-122"/>
                  <a:ea typeface="微软雅黑" panose="020B0503020204020204" charset="-122"/>
                  <a:cs typeface="微软雅黑" panose="020B0503020204020204" charset="-122"/>
                </a:rPr>
                <a:t>                         </a:t>
              </a:r>
              <a:r>
                <a:rPr lang="en-US" altLang="zh-CN" sz="2400">
                  <a:solidFill>
                    <a:schemeClr val="accent5">
                      <a:lumMod val="75000"/>
                    </a:schemeClr>
                  </a:solidFill>
                  <a:latin typeface="微软雅黑" panose="020B0503020204020204" charset="-122"/>
                  <a:ea typeface="微软雅黑" panose="020B0503020204020204" charset="-122"/>
                  <a:cs typeface="微软雅黑" panose="020B0503020204020204" charset="-122"/>
                </a:rPr>
                <a:t>-500.00</a:t>
              </a:r>
              <a:endParaRPr lang="en-US" altLang="zh-CN" sz="2400">
                <a:latin typeface="微软雅黑" panose="020B0503020204020204" charset="-122"/>
                <a:ea typeface="微软雅黑" panose="020B0503020204020204" charset="-122"/>
                <a:cs typeface="微软雅黑" panose="020B0503020204020204" charset="-122"/>
              </a:endParaRPr>
            </a:p>
            <a:p>
              <a:r>
                <a:rPr lang="en-US" altLang="zh-CN" sz="2000">
                  <a:latin typeface="微软雅黑" panose="020B0503020204020204" charset="-122"/>
                  <a:ea typeface="微软雅黑" panose="020B0503020204020204" charset="-122"/>
                  <a:cs typeface="微软雅黑" panose="020B0503020204020204" charset="-122"/>
                </a:rPr>
                <a:t>8</a:t>
              </a:r>
              <a:r>
                <a:rPr lang="zh-CN" altLang="en-US" sz="2000">
                  <a:latin typeface="微软雅黑" panose="020B0503020204020204" charset="-122"/>
                  <a:ea typeface="微软雅黑" panose="020B0503020204020204" charset="-122"/>
                  <a:cs typeface="微软雅黑" panose="020B0503020204020204" charset="-122"/>
                </a:rPr>
                <a:t>月</a:t>
              </a:r>
              <a:r>
                <a:rPr lang="en-US" altLang="zh-CN" sz="2000">
                  <a:latin typeface="微软雅黑" panose="020B0503020204020204" charset="-122"/>
                  <a:ea typeface="微软雅黑" panose="020B0503020204020204" charset="-122"/>
                  <a:cs typeface="微软雅黑" panose="020B0503020204020204" charset="-122"/>
                </a:rPr>
                <a:t>26</a:t>
              </a:r>
              <a:r>
                <a:rPr lang="zh-CN" altLang="en-US" sz="2000">
                  <a:latin typeface="微软雅黑" panose="020B0503020204020204" charset="-122"/>
                  <a:ea typeface="微软雅黑" panose="020B0503020204020204" charset="-122"/>
                  <a:cs typeface="微软雅黑" panose="020B0503020204020204" charset="-122"/>
                </a:rPr>
                <a:t>日</a:t>
              </a:r>
              <a:r>
                <a:rPr lang="en-US" altLang="zh-CN" sz="2000">
                  <a:latin typeface="微软雅黑" panose="020B0503020204020204" charset="-122"/>
                  <a:ea typeface="微软雅黑" panose="020B0503020204020204" charset="-122"/>
                  <a:cs typeface="微软雅黑" panose="020B0503020204020204" charset="-122"/>
                </a:rPr>
                <a:t> 14:15</a:t>
              </a:r>
              <a:endParaRPr lang="en-US" altLang="zh-CN" sz="20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转账</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来自李小明</a:t>
              </a:r>
              <a:r>
                <a:rPr lang="en-US" altLang="zh-CN" sz="2400">
                  <a:latin typeface="微软雅黑" panose="020B0503020204020204" charset="-122"/>
                  <a:ea typeface="微软雅黑" panose="020B0503020204020204" charset="-122"/>
                  <a:cs typeface="微软雅黑" panose="020B0503020204020204" charset="-122"/>
                </a:rPr>
                <a:t>                     </a:t>
              </a:r>
              <a:r>
                <a:rPr lang="en-US" altLang="zh-CN" sz="2400">
                  <a:solidFill>
                    <a:srgbClr val="FF0000"/>
                  </a:solidFill>
                  <a:latin typeface="微软雅黑" panose="020B0503020204020204" charset="-122"/>
                  <a:ea typeface="微软雅黑" panose="020B0503020204020204" charset="-122"/>
                  <a:cs typeface="微软雅黑" panose="020B0503020204020204" charset="-122"/>
                </a:rPr>
                <a:t>+500.00</a:t>
              </a:r>
              <a:endParaRPr lang="en-US" altLang="zh-CN" sz="2400">
                <a:latin typeface="微软雅黑" panose="020B0503020204020204" charset="-122"/>
                <a:ea typeface="微软雅黑" panose="020B0503020204020204" charset="-122"/>
                <a:cs typeface="微软雅黑" panose="020B0503020204020204" charset="-122"/>
              </a:endParaRPr>
            </a:p>
            <a:p>
              <a:r>
                <a:rPr lang="en-US" altLang="zh-CN" sz="2000">
                  <a:latin typeface="微软雅黑" panose="020B0503020204020204" charset="-122"/>
                  <a:ea typeface="微软雅黑" panose="020B0503020204020204" charset="-122"/>
                  <a:cs typeface="微软雅黑" panose="020B0503020204020204" charset="-122"/>
                </a:rPr>
                <a:t>8</a:t>
              </a:r>
              <a:r>
                <a:rPr lang="zh-CN" altLang="en-US" sz="2000">
                  <a:latin typeface="微软雅黑" panose="020B0503020204020204" charset="-122"/>
                  <a:ea typeface="微软雅黑" panose="020B0503020204020204" charset="-122"/>
                  <a:cs typeface="微软雅黑" panose="020B0503020204020204" charset="-122"/>
                </a:rPr>
                <a:t>月</a:t>
              </a:r>
              <a:r>
                <a:rPr lang="en-US" altLang="zh-CN" sz="2000">
                  <a:latin typeface="微软雅黑" panose="020B0503020204020204" charset="-122"/>
                  <a:ea typeface="微软雅黑" panose="020B0503020204020204" charset="-122"/>
                  <a:cs typeface="微软雅黑" panose="020B0503020204020204" charset="-122"/>
                </a:rPr>
                <a:t>15</a:t>
              </a:r>
              <a:r>
                <a:rPr lang="zh-CN" altLang="en-US" sz="2000">
                  <a:latin typeface="微软雅黑" panose="020B0503020204020204" charset="-122"/>
                  <a:ea typeface="微软雅黑" panose="020B0503020204020204" charset="-122"/>
                  <a:cs typeface="微软雅黑" panose="020B0503020204020204" charset="-122"/>
                </a:rPr>
                <a:t>日</a:t>
              </a:r>
              <a:r>
                <a:rPr lang="en-US" altLang="zh-CN" sz="2000">
                  <a:latin typeface="微软雅黑" panose="020B0503020204020204" charset="-122"/>
                  <a:ea typeface="微软雅黑" panose="020B0503020204020204" charset="-122"/>
                  <a:cs typeface="微软雅黑" panose="020B0503020204020204" charset="-122"/>
                </a:rPr>
                <a:t> 20:03</a:t>
              </a:r>
              <a:endParaRPr lang="en-US" altLang="zh-CN" sz="20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扫二维码付款</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给停车场</a:t>
              </a:r>
              <a:r>
                <a:rPr lang="en-US" altLang="zh-CN" sz="2400">
                  <a:latin typeface="微软雅黑" panose="020B0503020204020204" charset="-122"/>
                  <a:ea typeface="微软雅黑" panose="020B0503020204020204" charset="-122"/>
                  <a:cs typeface="微软雅黑" panose="020B0503020204020204" charset="-122"/>
                </a:rPr>
                <a:t>           </a:t>
              </a:r>
              <a:r>
                <a:rPr lang="en-US" altLang="zh-CN" sz="2400">
                  <a:solidFill>
                    <a:schemeClr val="accent5">
                      <a:lumMod val="75000"/>
                    </a:schemeClr>
                  </a:solidFill>
                  <a:latin typeface="微软雅黑" panose="020B0503020204020204" charset="-122"/>
                  <a:ea typeface="微软雅黑" panose="020B0503020204020204" charset="-122"/>
                  <a:cs typeface="微软雅黑" panose="020B0503020204020204" charset="-122"/>
                </a:rPr>
                <a:t>-8.00</a:t>
              </a:r>
              <a:endParaRPr lang="en-US" altLang="zh-CN" sz="2400">
                <a:latin typeface="微软雅黑" panose="020B0503020204020204" charset="-122"/>
                <a:ea typeface="微软雅黑" panose="020B0503020204020204" charset="-122"/>
                <a:cs typeface="微软雅黑" panose="020B0503020204020204" charset="-122"/>
              </a:endParaRPr>
            </a:p>
            <a:p>
              <a:r>
                <a:rPr lang="en-US" altLang="zh-CN" sz="2000">
                  <a:latin typeface="微软雅黑" panose="020B0503020204020204" charset="-122"/>
                  <a:ea typeface="微软雅黑" panose="020B0503020204020204" charset="-122"/>
                  <a:cs typeface="微软雅黑" panose="020B0503020204020204" charset="-122"/>
                </a:rPr>
                <a:t>8</a:t>
              </a:r>
              <a:r>
                <a:rPr lang="zh-CN" altLang="en-US" sz="2000">
                  <a:latin typeface="微软雅黑" panose="020B0503020204020204" charset="-122"/>
                  <a:ea typeface="微软雅黑" panose="020B0503020204020204" charset="-122"/>
                  <a:cs typeface="微软雅黑" panose="020B0503020204020204" charset="-122"/>
                </a:rPr>
                <a:t>月</a:t>
              </a:r>
              <a:r>
                <a:rPr lang="en-US" altLang="zh-CN" sz="2000">
                  <a:latin typeface="微软雅黑" panose="020B0503020204020204" charset="-122"/>
                  <a:ea typeface="微软雅黑" panose="020B0503020204020204" charset="-122"/>
                  <a:cs typeface="微软雅黑" panose="020B0503020204020204" charset="-122"/>
                </a:rPr>
                <a:t>12</a:t>
              </a:r>
              <a:r>
                <a:rPr lang="zh-CN" altLang="en-US" sz="2000">
                  <a:latin typeface="微软雅黑" panose="020B0503020204020204" charset="-122"/>
                  <a:ea typeface="微软雅黑" panose="020B0503020204020204" charset="-122"/>
                  <a:cs typeface="微软雅黑" panose="020B0503020204020204" charset="-122"/>
                </a:rPr>
                <a:t>日</a:t>
              </a:r>
              <a:r>
                <a:rPr lang="en-US" altLang="zh-CN" sz="2000">
                  <a:latin typeface="微软雅黑" panose="020B0503020204020204" charset="-122"/>
                  <a:ea typeface="微软雅黑" panose="020B0503020204020204" charset="-122"/>
                  <a:cs typeface="微软雅黑" panose="020B0503020204020204" charset="-122"/>
                </a:rPr>
                <a:t> 12:32 </a:t>
              </a:r>
              <a:endParaRPr lang="en-US" altLang="zh-CN" sz="20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二维码收款</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来自王亮</a:t>
              </a:r>
              <a:r>
                <a:rPr lang="en-US" altLang="zh-CN" sz="2400">
                  <a:latin typeface="微软雅黑" panose="020B0503020204020204" charset="-122"/>
                  <a:ea typeface="微软雅黑" panose="020B0503020204020204" charset="-122"/>
                  <a:cs typeface="微软雅黑" panose="020B0503020204020204" charset="-122"/>
                </a:rPr>
                <a:t>              </a:t>
              </a:r>
              <a:r>
                <a:rPr lang="en-US" altLang="zh-CN" sz="2400">
                  <a:solidFill>
                    <a:srgbClr val="FF0000"/>
                  </a:solidFill>
                  <a:latin typeface="微软雅黑" panose="020B0503020204020204" charset="-122"/>
                  <a:ea typeface="微软雅黑" panose="020B0503020204020204" charset="-122"/>
                  <a:cs typeface="微软雅黑" panose="020B0503020204020204" charset="-122"/>
                </a:rPr>
                <a:t>+78.45</a:t>
              </a:r>
              <a:endParaRPr lang="en-US" altLang="zh-CN" sz="2400">
                <a:latin typeface="微软雅黑" panose="020B0503020204020204" charset="-122"/>
                <a:ea typeface="微软雅黑" panose="020B0503020204020204" charset="-122"/>
                <a:cs typeface="微软雅黑" panose="020B0503020204020204" charset="-122"/>
              </a:endParaRPr>
            </a:p>
            <a:p>
              <a:r>
                <a:rPr lang="en-US" altLang="zh-CN" sz="2000">
                  <a:latin typeface="微软雅黑" panose="020B0503020204020204" charset="-122"/>
                  <a:ea typeface="微软雅黑" panose="020B0503020204020204" charset="-122"/>
                  <a:cs typeface="微软雅黑" panose="020B0503020204020204" charset="-122"/>
                </a:rPr>
                <a:t>8</a:t>
              </a:r>
              <a:r>
                <a:rPr lang="zh-CN" altLang="en-US" sz="2000">
                  <a:latin typeface="微软雅黑" panose="020B0503020204020204" charset="-122"/>
                  <a:ea typeface="微软雅黑" panose="020B0503020204020204" charset="-122"/>
                  <a:cs typeface="微软雅黑" panose="020B0503020204020204" charset="-122"/>
                </a:rPr>
                <a:t>月</a:t>
              </a:r>
              <a:r>
                <a:rPr lang="en-US" altLang="zh-CN" sz="2000">
                  <a:latin typeface="微软雅黑" panose="020B0503020204020204" charset="-122"/>
                  <a:ea typeface="微软雅黑" panose="020B0503020204020204" charset="-122"/>
                  <a:cs typeface="微软雅黑" panose="020B0503020204020204" charset="-122"/>
                </a:rPr>
                <a:t>10</a:t>
              </a:r>
              <a:r>
                <a:rPr lang="zh-CN" altLang="en-US" sz="2000">
                  <a:latin typeface="微软雅黑" panose="020B0503020204020204" charset="-122"/>
                  <a:ea typeface="微软雅黑" panose="020B0503020204020204" charset="-122"/>
                  <a:cs typeface="微软雅黑" panose="020B0503020204020204" charset="-122"/>
                </a:rPr>
                <a:t>日</a:t>
              </a:r>
              <a:r>
                <a:rPr lang="en-US" altLang="zh-CN" sz="2000">
                  <a:latin typeface="微软雅黑" panose="020B0503020204020204" charset="-122"/>
                  <a:ea typeface="微软雅黑" panose="020B0503020204020204" charset="-122"/>
                  <a:cs typeface="微软雅黑" panose="020B0503020204020204" charset="-122"/>
                </a:rPr>
                <a:t> 18:30</a:t>
              </a:r>
              <a:endParaRPr lang="zh-CN" altLang="en-US" sz="2000">
                <a:latin typeface="微软雅黑" panose="020B0503020204020204" charset="-122"/>
                <a:ea typeface="微软雅黑" panose="020B0503020204020204" charset="-122"/>
                <a:cs typeface="微软雅黑" panose="020B0503020204020204" charset="-122"/>
              </a:endParaRPr>
            </a:p>
          </p:txBody>
        </p:sp>
      </p:grpSp>
      <p:sp>
        <p:nvSpPr>
          <p:cNvPr id="13" name="圆角矩形 12"/>
          <p:cNvSpPr/>
          <p:nvPr/>
        </p:nvSpPr>
        <p:spPr>
          <a:xfrm>
            <a:off x="7515860" y="2760345"/>
            <a:ext cx="1350000" cy="46080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圆角矩形 13"/>
          <p:cNvSpPr/>
          <p:nvPr/>
        </p:nvSpPr>
        <p:spPr>
          <a:xfrm>
            <a:off x="7515860" y="3412490"/>
            <a:ext cx="1350010" cy="46101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9" name="组合 48"/>
          <p:cNvGrpSpPr/>
          <p:nvPr/>
        </p:nvGrpSpPr>
        <p:grpSpPr>
          <a:xfrm>
            <a:off x="1334770" y="1183005"/>
            <a:ext cx="5272405" cy="1130300"/>
            <a:chOff x="2102" y="2448"/>
            <a:chExt cx="8303" cy="1780"/>
          </a:xfrm>
        </p:grpSpPr>
        <p:grpSp>
          <p:nvGrpSpPr>
            <p:cNvPr id="17" name="组合 16"/>
            <p:cNvGrpSpPr/>
            <p:nvPr/>
          </p:nvGrpSpPr>
          <p:grpSpPr>
            <a:xfrm>
              <a:off x="3622" y="2808"/>
              <a:ext cx="6783" cy="871"/>
              <a:chOff x="2926" y="3591"/>
              <a:chExt cx="6783" cy="871"/>
            </a:xfrm>
          </p:grpSpPr>
          <p:sp>
            <p:nvSpPr>
              <p:cNvPr id="16" name="圆角矩形标注 15"/>
              <p:cNvSpPr/>
              <p:nvPr/>
            </p:nvSpPr>
            <p:spPr>
              <a:xfrm>
                <a:off x="2926" y="3621"/>
                <a:ext cx="6318" cy="841"/>
              </a:xfrm>
              <a:prstGeom prst="wedgeRoundRectCallout">
                <a:avLst>
                  <a:gd name="adj1" fmla="val -57613"/>
                  <a:gd name="adj2" fmla="val -6123"/>
                  <a:gd name="adj3" fmla="val 16667"/>
                </a:avLst>
              </a:prstGeom>
              <a:solidFill>
                <a:srgbClr val="72E85E"/>
              </a:solidFill>
              <a:ln w="25400">
                <a:solidFill>
                  <a:srgbClr val="FF0000"/>
                </a:solidFill>
              </a:ln>
              <a:effectLst>
                <a:outerShdw blurRad="101600" dist="1016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2936" y="3591"/>
                <a:ext cx="6773" cy="841"/>
              </a:xfrm>
              <a:prstGeom prst="rect">
                <a:avLst/>
              </a:prstGeom>
              <a:noFill/>
            </p:spPr>
            <p:txBody>
              <a:bodyPr wrap="square" rtlCol="0">
                <a:spAutoFit/>
              </a:bodyPr>
              <a:p>
                <a:pPr>
                  <a:lnSpc>
                    <a:spcPct val="120000"/>
                  </a:lnSpc>
                  <a:spcBef>
                    <a:spcPts val="0"/>
                  </a:spcBef>
                  <a:spcAft>
                    <a:spcPts val="0"/>
                  </a:spcAft>
                </a:pPr>
                <a:r>
                  <a:rPr lang="zh-CN" altLang="zh-CN" sz="2400">
                    <a:latin typeface="微软雅黑" panose="020B0503020204020204" charset="-122"/>
                    <a:ea typeface="微软雅黑" panose="020B0503020204020204" charset="-122"/>
                  </a:rPr>
                  <a:t>观察这两个数，你发了什么？</a:t>
                </a:r>
                <a:endParaRPr lang="en-US" altLang="zh-CN" sz="2400">
                  <a:latin typeface="微软雅黑" panose="020B0503020204020204" charset="-122"/>
                  <a:ea typeface="微软雅黑" panose="020B0503020204020204" charset="-122"/>
                </a:endParaRPr>
              </a:p>
            </p:txBody>
          </p:sp>
        </p:grpSp>
        <p:pic>
          <p:nvPicPr>
            <p:cNvPr id="18" name="图片 17" descr="F:\觅知网\人物\66.png66"/>
            <p:cNvPicPr>
              <a:picLocks noChangeAspect="1"/>
            </p:cNvPicPr>
            <p:nvPr/>
          </p:nvPicPr>
          <p:blipFill>
            <a:blip r:embed="rId1"/>
            <a:srcRect/>
            <a:stretch>
              <a:fillRect/>
            </a:stretch>
          </p:blipFill>
          <p:spPr>
            <a:xfrm>
              <a:off x="2102" y="2448"/>
              <a:ext cx="972" cy="1780"/>
            </a:xfrm>
            <a:prstGeom prst="rect">
              <a:avLst/>
            </a:prstGeom>
          </p:spPr>
        </p:pic>
      </p:grpSp>
      <p:grpSp>
        <p:nvGrpSpPr>
          <p:cNvPr id="20" name="组合 19"/>
          <p:cNvGrpSpPr/>
          <p:nvPr/>
        </p:nvGrpSpPr>
        <p:grpSpPr>
          <a:xfrm>
            <a:off x="599440" y="2497455"/>
            <a:ext cx="2992120" cy="1156970"/>
            <a:chOff x="3076" y="5277"/>
            <a:chExt cx="4712" cy="1822"/>
          </a:xfrm>
        </p:grpSpPr>
        <p:sp>
          <p:nvSpPr>
            <p:cNvPr id="46" name="圆角矩形 45"/>
            <p:cNvSpPr/>
            <p:nvPr/>
          </p:nvSpPr>
          <p:spPr>
            <a:xfrm>
              <a:off x="3076" y="5277"/>
              <a:ext cx="4712" cy="1822"/>
            </a:xfrm>
            <a:prstGeom prst="roundRect">
              <a:avLst>
                <a:gd name="adj" fmla="val 50000"/>
              </a:avLst>
            </a:prstGeom>
            <a:solidFill>
              <a:schemeClr val="bg1"/>
            </a:solidFill>
            <a:ln w="19050">
              <a:solidFill>
                <a:srgbClr val="F3AD00"/>
              </a:solidFill>
            </a:ln>
            <a:effectLst>
              <a:glow rad="101600">
                <a:schemeClr val="accent4">
                  <a:satMod val="175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19" name="文本框 18"/>
            <p:cNvSpPr txBox="1"/>
            <p:nvPr/>
          </p:nvSpPr>
          <p:spPr>
            <a:xfrm>
              <a:off x="3622" y="5374"/>
              <a:ext cx="3953" cy="1539"/>
            </a:xfrm>
            <a:prstGeom prst="rect">
              <a:avLst/>
            </a:prstGeom>
            <a:noFill/>
          </p:spPr>
          <p:txBody>
            <a:bodyPr wrap="square" rtlCol="0" anchor="t">
              <a:spAutoFit/>
            </a:bodyPr>
            <a:p>
              <a:pPr algn="ctr" defTabSz="685800">
                <a:lnSpc>
                  <a:spcPct val="120000"/>
                </a:lnSpc>
                <a:spcBef>
                  <a:spcPts val="0"/>
                </a:spcBef>
                <a:spcAft>
                  <a:spcPts val="0"/>
                </a:spcAft>
              </a:pPr>
              <a:r>
                <a:rPr lang="zh-CN" altLang="en-US" sz="2400" dirty="0" smtClean="0">
                  <a:solidFill>
                    <a:prstClr val="black"/>
                  </a:solidFill>
                  <a:latin typeface="微软雅黑" panose="020B0503020204020204" charset="-122"/>
                  <a:ea typeface="微软雅黑" panose="020B0503020204020204" charset="-122"/>
                  <a:sym typeface="+mn-ea"/>
                </a:rPr>
                <a:t>前面的符号不同，</a:t>
              </a:r>
              <a:endParaRPr lang="zh-CN" altLang="en-US" sz="2400" dirty="0" smtClean="0">
                <a:solidFill>
                  <a:prstClr val="black"/>
                </a:solidFill>
                <a:latin typeface="微软雅黑" panose="020B0503020204020204" charset="-122"/>
                <a:ea typeface="微软雅黑" panose="020B0503020204020204" charset="-122"/>
                <a:sym typeface="+mn-ea"/>
              </a:endParaRPr>
            </a:p>
            <a:p>
              <a:pPr algn="ctr" defTabSz="685800">
                <a:lnSpc>
                  <a:spcPct val="120000"/>
                </a:lnSpc>
                <a:spcBef>
                  <a:spcPts val="0"/>
                </a:spcBef>
                <a:spcAft>
                  <a:spcPts val="0"/>
                </a:spcAft>
              </a:pPr>
              <a:r>
                <a:rPr lang="zh-CN" altLang="en-US" sz="2400" dirty="0" smtClean="0">
                  <a:solidFill>
                    <a:prstClr val="black"/>
                  </a:solidFill>
                  <a:latin typeface="微软雅黑" panose="020B0503020204020204" charset="-122"/>
                  <a:ea typeface="微软雅黑" panose="020B0503020204020204" charset="-122"/>
                  <a:sym typeface="+mn-ea"/>
                </a:rPr>
                <a:t>后面的数相同。</a:t>
              </a:r>
              <a:endParaRPr lang="zh-CN" altLang="en-US" sz="2400" dirty="0" smtClean="0">
                <a:solidFill>
                  <a:prstClr val="black"/>
                </a:solidFill>
                <a:latin typeface="微软雅黑" panose="020B0503020204020204" charset="-122"/>
                <a:ea typeface="微软雅黑" panose="020B0503020204020204" charset="-122"/>
                <a:sym typeface="+mn-ea"/>
              </a:endParaRPr>
            </a:p>
          </p:txBody>
        </p:sp>
      </p:grpSp>
      <p:grpSp>
        <p:nvGrpSpPr>
          <p:cNvPr id="22" name="组合 21"/>
          <p:cNvGrpSpPr/>
          <p:nvPr/>
        </p:nvGrpSpPr>
        <p:grpSpPr>
          <a:xfrm>
            <a:off x="6736080" y="2091055"/>
            <a:ext cx="3633470" cy="537210"/>
            <a:chOff x="11128" y="3932"/>
            <a:chExt cx="5722" cy="846"/>
          </a:xfrm>
        </p:grpSpPr>
        <p:grpSp>
          <p:nvGrpSpPr>
            <p:cNvPr id="24" name="组合 23"/>
            <p:cNvGrpSpPr/>
            <p:nvPr/>
          </p:nvGrpSpPr>
          <p:grpSpPr>
            <a:xfrm>
              <a:off x="11128" y="3932"/>
              <a:ext cx="5673" cy="847"/>
              <a:chOff x="1679" y="4601"/>
              <a:chExt cx="14558" cy="4426"/>
            </a:xfrm>
            <a:effectLst>
              <a:outerShdw blurRad="76200" dir="13500000" sy="23000" kx="1200000" algn="br" rotWithShape="0">
                <a:prstClr val="black">
                  <a:alpha val="20000"/>
                </a:prstClr>
              </a:outerShdw>
            </a:effectLst>
          </p:grpSpPr>
          <p:sp>
            <p:nvSpPr>
              <p:cNvPr id="25" name="圆角矩形 24"/>
              <p:cNvSpPr/>
              <p:nvPr/>
            </p:nvSpPr>
            <p:spPr>
              <a:xfrm>
                <a:off x="1679" y="4601"/>
                <a:ext cx="14557" cy="4426"/>
              </a:xfrm>
              <a:prstGeom prst="roundRect">
                <a:avLst/>
              </a:prstGeom>
              <a:solidFill>
                <a:srgbClr val="92D05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1680" y="4601"/>
                <a:ext cx="14557" cy="4426"/>
              </a:xfrm>
              <a:prstGeom prst="roundRect">
                <a:avLst/>
              </a:prstGeom>
              <a:solidFill>
                <a:srgbClr val="92D050"/>
              </a:solidFill>
              <a:ln>
                <a:solidFill>
                  <a:srgbClr val="FF00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圆角矩形 26"/>
              <p:cNvSpPr/>
              <p:nvPr/>
            </p:nvSpPr>
            <p:spPr>
              <a:xfrm>
                <a:off x="1679" y="4601"/>
                <a:ext cx="14557" cy="4426"/>
              </a:xfrm>
              <a:prstGeom prst="roundRect">
                <a:avLst/>
              </a:prstGeom>
              <a:solidFill>
                <a:srgbClr val="92D050"/>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圆角矩形 27"/>
              <p:cNvSpPr/>
              <p:nvPr/>
            </p:nvSpPr>
            <p:spPr>
              <a:xfrm>
                <a:off x="1679" y="4601"/>
                <a:ext cx="14557" cy="4426"/>
              </a:xfrm>
              <a:prstGeom prst="roundRect">
                <a:avLst/>
              </a:prstGeom>
              <a:solidFill>
                <a:srgbClr val="B8D5ED"/>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1" name="文本框 20"/>
            <p:cNvSpPr txBox="1"/>
            <p:nvPr/>
          </p:nvSpPr>
          <p:spPr>
            <a:xfrm>
              <a:off x="11224" y="3980"/>
              <a:ext cx="5626" cy="725"/>
            </a:xfrm>
            <a:prstGeom prst="rect">
              <a:avLst/>
            </a:prstGeom>
            <a:noFill/>
          </p:spPr>
          <p:txBody>
            <a:bodyPr wrap="square" rtlCol="0" anchor="t">
              <a:spAutoFit/>
            </a:bodyPr>
            <a:p>
              <a:pPr defTabSz="685800"/>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-500.00</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表示</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支出</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500</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元。</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3" name="组合 22"/>
          <p:cNvGrpSpPr/>
          <p:nvPr/>
        </p:nvGrpSpPr>
        <p:grpSpPr>
          <a:xfrm>
            <a:off x="6736080" y="3949700"/>
            <a:ext cx="3679190" cy="537845"/>
            <a:chOff x="11128" y="3932"/>
            <a:chExt cx="5794" cy="847"/>
          </a:xfrm>
        </p:grpSpPr>
        <p:grpSp>
          <p:nvGrpSpPr>
            <p:cNvPr id="29" name="组合 28"/>
            <p:cNvGrpSpPr/>
            <p:nvPr/>
          </p:nvGrpSpPr>
          <p:grpSpPr>
            <a:xfrm>
              <a:off x="11128" y="3932"/>
              <a:ext cx="5673" cy="847"/>
              <a:chOff x="1679" y="4601"/>
              <a:chExt cx="14558" cy="4426"/>
            </a:xfrm>
            <a:effectLst>
              <a:outerShdw blurRad="76200" dir="13500000" sy="23000" kx="1200000" algn="br" rotWithShape="0">
                <a:prstClr val="black">
                  <a:alpha val="20000"/>
                </a:prstClr>
              </a:outerShdw>
            </a:effectLst>
          </p:grpSpPr>
          <p:sp>
            <p:nvSpPr>
              <p:cNvPr id="30" name="圆角矩形 29"/>
              <p:cNvSpPr/>
              <p:nvPr/>
            </p:nvSpPr>
            <p:spPr>
              <a:xfrm>
                <a:off x="1679" y="4601"/>
                <a:ext cx="14557" cy="4426"/>
              </a:xfrm>
              <a:prstGeom prst="roundRect">
                <a:avLst/>
              </a:prstGeom>
              <a:solidFill>
                <a:srgbClr val="92D05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nvSpPr>
            <p:spPr>
              <a:xfrm>
                <a:off x="1680" y="4601"/>
                <a:ext cx="14557" cy="4426"/>
              </a:xfrm>
              <a:prstGeom prst="roundRect">
                <a:avLst/>
              </a:prstGeom>
              <a:solidFill>
                <a:srgbClr val="92D050"/>
              </a:solidFill>
              <a:ln>
                <a:solidFill>
                  <a:srgbClr val="FF00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圆角矩形 31"/>
              <p:cNvSpPr/>
              <p:nvPr/>
            </p:nvSpPr>
            <p:spPr>
              <a:xfrm>
                <a:off x="1679" y="4601"/>
                <a:ext cx="14557" cy="4426"/>
              </a:xfrm>
              <a:prstGeom prst="roundRect">
                <a:avLst/>
              </a:prstGeom>
              <a:solidFill>
                <a:srgbClr val="92D050"/>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圆角矩形 32"/>
              <p:cNvSpPr/>
              <p:nvPr/>
            </p:nvSpPr>
            <p:spPr>
              <a:xfrm>
                <a:off x="1679" y="4601"/>
                <a:ext cx="14557" cy="4426"/>
              </a:xfrm>
              <a:prstGeom prst="roundRect">
                <a:avLst/>
              </a:prstGeom>
              <a:solidFill>
                <a:srgbClr val="F5BADE"/>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4" name="文本框 33"/>
            <p:cNvSpPr txBox="1"/>
            <p:nvPr/>
          </p:nvSpPr>
          <p:spPr>
            <a:xfrm>
              <a:off x="11296" y="3980"/>
              <a:ext cx="5626" cy="725"/>
            </a:xfrm>
            <a:prstGeom prst="rect">
              <a:avLst/>
            </a:prstGeom>
            <a:noFill/>
          </p:spPr>
          <p:txBody>
            <a:bodyPr wrap="square" rtlCol="0" anchor="t">
              <a:spAutoFit/>
            </a:bodyPr>
            <a:p>
              <a:pPr defTabSz="685800"/>
              <a:r>
                <a:rPr lang="en-US" altLang="zh-CN" sz="2400" dirty="0">
                  <a:solidFill>
                    <a:prstClr val="black"/>
                  </a:solidFill>
                  <a:latin typeface="微软雅黑" panose="020B0503020204020204" charset="-122"/>
                  <a:ea typeface="微软雅黑" panose="020B0503020204020204" charset="-122"/>
                  <a:cs typeface="微软雅黑" panose="020B0503020204020204" charset="-122"/>
                  <a:sym typeface="+mn-ea"/>
                </a:rPr>
                <a:t>500.00</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sym typeface="+mn-ea"/>
                </a:rPr>
                <a:t>表示收</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入</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500</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元。</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40" name="组合 39"/>
          <p:cNvGrpSpPr/>
          <p:nvPr/>
        </p:nvGrpSpPr>
        <p:grpSpPr>
          <a:xfrm>
            <a:off x="9247505" y="1050290"/>
            <a:ext cx="1621790" cy="567690"/>
            <a:chOff x="10432" y="1653"/>
            <a:chExt cx="2554" cy="894"/>
          </a:xfrm>
        </p:grpSpPr>
        <p:sp>
          <p:nvSpPr>
            <p:cNvPr id="36" name="圆角矩形标注 35"/>
            <p:cNvSpPr/>
            <p:nvPr/>
          </p:nvSpPr>
          <p:spPr>
            <a:xfrm>
              <a:off x="10432" y="1653"/>
              <a:ext cx="2554" cy="895"/>
            </a:xfrm>
            <a:prstGeom prst="wedgeRoundRectCallout">
              <a:avLst>
                <a:gd name="adj1" fmla="val -47533"/>
                <a:gd name="adj2" fmla="val 106312"/>
                <a:gd name="adj3" fmla="val 16667"/>
              </a:avLst>
            </a:prstGeom>
            <a:solidFill>
              <a:srgbClr val="B8D5ED"/>
            </a:solidFill>
            <a:ln w="25400">
              <a:solidFill>
                <a:srgbClr val="FF0000"/>
              </a:solidFill>
            </a:ln>
            <a:effectLst>
              <a:outerShdw blurRad="101600" dist="1016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文本框 37"/>
            <p:cNvSpPr txBox="1"/>
            <p:nvPr/>
          </p:nvSpPr>
          <p:spPr>
            <a:xfrm>
              <a:off x="11100" y="1738"/>
              <a:ext cx="1553" cy="725"/>
            </a:xfrm>
            <a:prstGeom prst="rect">
              <a:avLst/>
            </a:prstGeom>
            <a:noFill/>
          </p:spPr>
          <p:txBody>
            <a:bodyPr wrap="square" rtlCol="0" anchor="t">
              <a:spAutoFit/>
            </a:bodyPr>
            <a:p>
              <a:pPr defTabSz="685800"/>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支出</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41" name="组合 40"/>
          <p:cNvGrpSpPr/>
          <p:nvPr/>
        </p:nvGrpSpPr>
        <p:grpSpPr>
          <a:xfrm>
            <a:off x="9353550" y="4887595"/>
            <a:ext cx="1621790" cy="568325"/>
            <a:chOff x="10432" y="7369"/>
            <a:chExt cx="2554" cy="895"/>
          </a:xfrm>
        </p:grpSpPr>
        <p:sp>
          <p:nvSpPr>
            <p:cNvPr id="37" name="圆角矩形标注 36"/>
            <p:cNvSpPr/>
            <p:nvPr/>
          </p:nvSpPr>
          <p:spPr>
            <a:xfrm>
              <a:off x="10432" y="7369"/>
              <a:ext cx="2554" cy="895"/>
            </a:xfrm>
            <a:prstGeom prst="wedgeRoundRectCallout">
              <a:avLst>
                <a:gd name="adj1" fmla="val -47337"/>
                <a:gd name="adj2" fmla="val -107318"/>
                <a:gd name="adj3" fmla="val 16667"/>
              </a:avLst>
            </a:prstGeom>
            <a:solidFill>
              <a:srgbClr val="F5BADE"/>
            </a:solidFill>
            <a:ln w="25400">
              <a:solidFill>
                <a:srgbClr val="FF0000"/>
              </a:solidFill>
            </a:ln>
            <a:effectLst>
              <a:outerShdw blurRad="101600" dist="1016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nvSpPr>
          <p:spPr>
            <a:xfrm>
              <a:off x="11148" y="7454"/>
              <a:ext cx="1553" cy="725"/>
            </a:xfrm>
            <a:prstGeom prst="rect">
              <a:avLst/>
            </a:prstGeom>
            <a:noFill/>
          </p:spPr>
          <p:txBody>
            <a:bodyPr wrap="square" rtlCol="0" anchor="t">
              <a:spAutoFit/>
            </a:bodyPr>
            <a:p>
              <a:pPr defTabSz="685800"/>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收入</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10622280" y="2313305"/>
            <a:ext cx="830580" cy="1879600"/>
            <a:chOff x="16397" y="3503"/>
            <a:chExt cx="1308" cy="2960"/>
          </a:xfrm>
        </p:grpSpPr>
        <p:sp>
          <p:nvSpPr>
            <p:cNvPr id="43" name="圆角矩形 42"/>
            <p:cNvSpPr/>
            <p:nvPr/>
          </p:nvSpPr>
          <p:spPr>
            <a:xfrm>
              <a:off x="16397" y="3503"/>
              <a:ext cx="1308" cy="2960"/>
            </a:xfrm>
            <a:prstGeom prst="roundRect">
              <a:avLst>
                <a:gd name="adj" fmla="val 50000"/>
              </a:avLst>
            </a:prstGeom>
            <a:solidFill>
              <a:schemeClr val="bg1"/>
            </a:solidFill>
            <a:ln w="19050">
              <a:solidFill>
                <a:srgbClr val="FF0000"/>
              </a:solidFill>
            </a:ln>
            <a:effectLst>
              <a:glow rad="101600">
                <a:srgbClr val="FF0000">
                  <a:alpha val="40000"/>
                </a:srgb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48" name="文本框 47"/>
            <p:cNvSpPr txBox="1"/>
            <p:nvPr/>
          </p:nvSpPr>
          <p:spPr>
            <a:xfrm>
              <a:off x="16652" y="4051"/>
              <a:ext cx="1029" cy="1888"/>
            </a:xfrm>
            <a:prstGeom prst="rect">
              <a:avLst/>
            </a:prstGeom>
            <a:noFill/>
          </p:spPr>
          <p:txBody>
            <a:bodyPr wrap="square" rtlCol="0" anchor="t">
              <a:spAutoFit/>
            </a:bodyPr>
            <a:p>
              <a:pPr defTabSz="685800"/>
              <a:r>
                <a:rPr lang="zh-CN" altLang="en-US" sz="2400" b="1" dirty="0" smtClean="0">
                  <a:solidFill>
                    <a:prstClr val="black"/>
                  </a:solidFill>
                  <a:latin typeface="微软雅黑" panose="020B0503020204020204" charset="-122"/>
                  <a:ea typeface="微软雅黑" panose="020B0503020204020204" charset="-122"/>
                  <a:cs typeface="微软雅黑" panose="020B0503020204020204" charset="-122"/>
                  <a:sym typeface="+mn-ea"/>
                </a:rPr>
                <a:t>相</a:t>
              </a:r>
              <a:endParaRPr lang="zh-CN" altLang="en-US" sz="2400" b="1"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a:p>
              <a:pPr defTabSz="685800"/>
              <a:endParaRPr lang="zh-CN" altLang="en-US" sz="2400" b="1"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a:p>
              <a:pPr defTabSz="685800"/>
              <a:r>
                <a:rPr lang="zh-CN" altLang="en-US" sz="2400" b="1" dirty="0" smtClean="0">
                  <a:solidFill>
                    <a:prstClr val="black"/>
                  </a:solidFill>
                  <a:latin typeface="微软雅黑" panose="020B0503020204020204" charset="-122"/>
                  <a:ea typeface="微软雅黑" panose="020B0503020204020204" charset="-122"/>
                  <a:cs typeface="微软雅黑" panose="020B0503020204020204" charset="-122"/>
                  <a:sym typeface="+mn-ea"/>
                </a:rPr>
                <a:t>反</a:t>
              </a:r>
              <a:endParaRPr lang="zh-CN" altLang="en-US" sz="2400" b="1"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45" name="文本框 44"/>
          <p:cNvSpPr txBox="1"/>
          <p:nvPr/>
        </p:nvSpPr>
        <p:spPr>
          <a:xfrm>
            <a:off x="3250565" y="848360"/>
            <a:ext cx="5996940" cy="460375"/>
          </a:xfrm>
          <a:prstGeom prst="rect">
            <a:avLst/>
          </a:prstGeom>
          <a:noFill/>
        </p:spPr>
        <p:txBody>
          <a:bodyPr wrap="square" rtlCol="0" anchor="t">
            <a:spAutoFit/>
          </a:bodyPr>
          <a:p>
            <a:pPr defTabSz="685800"/>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rPr>
              <a:t>下面是李叔叔手机里的一部分电子账单。</a:t>
            </a:r>
            <a:endPar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ppt_y</p:attrName>
                                        </p:attrNameLst>
                                      </p:cBhvr>
                                      <p:tavLst>
                                        <p:tav tm="0">
                                          <p:val>
                                            <p:strVal val="#ppt_y+#ppt_h*1.125000"/>
                                          </p:val>
                                        </p:tav>
                                        <p:tav tm="100000">
                                          <p:val>
                                            <p:strVal val="#ppt_y"/>
                                          </p:val>
                                        </p:tav>
                                      </p:tavLst>
                                    </p:anim>
                                    <p:animEffect transition="in" filter="wipe(up)">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up)">
                                      <p:cBhvr>
                                        <p:cTn id="43" dur="5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nodeType="clickEffect">
                                  <p:stCondLst>
                                    <p:cond delay="0"/>
                                  </p:stCondLst>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ppt_w</p:attrName>
                                        </p:attrNameLst>
                                      </p:cBhvr>
                                      <p:tavLst>
                                        <p:tav tm="0">
                                          <p:val>
                                            <p:fltVal val="0"/>
                                          </p:val>
                                        </p:tav>
                                        <p:tav tm="100000">
                                          <p:val>
                                            <p:strVal val="#ppt_w"/>
                                          </p:val>
                                        </p:tav>
                                      </p:tavLst>
                                    </p:anim>
                                    <p:anim calcmode="lin" valueType="num">
                                      <p:cBhvr>
                                        <p:cTn id="49" dur="500" fill="hold"/>
                                        <p:tgtEl>
                                          <p:spTgt spid="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642110" y="1786255"/>
            <a:ext cx="4272915" cy="524510"/>
            <a:chOff x="9324" y="2941"/>
            <a:chExt cx="6729" cy="826"/>
          </a:xfrm>
        </p:grpSpPr>
        <p:sp>
          <p:nvSpPr>
            <p:cNvPr id="19" name="圆角矩形 18"/>
            <p:cNvSpPr/>
            <p:nvPr/>
          </p:nvSpPr>
          <p:spPr>
            <a:xfrm>
              <a:off x="9324" y="2941"/>
              <a:ext cx="6604" cy="826"/>
            </a:xfrm>
            <a:prstGeom prst="roundRect">
              <a:avLst>
                <a:gd name="adj" fmla="val 50000"/>
              </a:avLst>
            </a:prstGeom>
            <a:solidFill>
              <a:schemeClr val="bg1"/>
            </a:solidFill>
            <a:ln w="19050">
              <a:solidFill>
                <a:srgbClr val="F3541A"/>
              </a:solidFill>
            </a:ln>
            <a:effectLst>
              <a:glow rad="101600">
                <a:srgbClr val="F3541A">
                  <a:alpha val="40000"/>
                </a:srgb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2" name="文本框 1"/>
            <p:cNvSpPr txBox="1"/>
            <p:nvPr/>
          </p:nvSpPr>
          <p:spPr>
            <a:xfrm>
              <a:off x="9558" y="2994"/>
              <a:ext cx="6495" cy="725"/>
            </a:xfrm>
            <a:prstGeom prst="rect">
              <a:avLst/>
            </a:prstGeom>
            <a:noFill/>
          </p:spPr>
          <p:txBody>
            <a:bodyPr wrap="square" rtlCol="0" anchor="t">
              <a:spAutoFit/>
            </a:bodyPr>
            <a:p>
              <a:r>
                <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rPr>
                <a:t>表示两种不同相反意义的数</a:t>
              </a:r>
              <a:endParaRPr lang="en-US" altLang="zh-CN"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endParaRPr>
            </a:p>
          </p:txBody>
        </p:sp>
      </p:grpSp>
      <p:grpSp>
        <p:nvGrpSpPr>
          <p:cNvPr id="8" name="组合 7"/>
          <p:cNvGrpSpPr/>
          <p:nvPr/>
        </p:nvGrpSpPr>
        <p:grpSpPr>
          <a:xfrm>
            <a:off x="6534785" y="2170430"/>
            <a:ext cx="1848485" cy="524510"/>
            <a:chOff x="2577" y="2423"/>
            <a:chExt cx="2911" cy="826"/>
          </a:xfrm>
        </p:grpSpPr>
        <p:sp>
          <p:nvSpPr>
            <p:cNvPr id="34" name="圆角矩形 33"/>
            <p:cNvSpPr/>
            <p:nvPr/>
          </p:nvSpPr>
          <p:spPr>
            <a:xfrm>
              <a:off x="2577" y="2423"/>
              <a:ext cx="2690" cy="826"/>
            </a:xfrm>
            <a:prstGeom prst="roundRect">
              <a:avLst>
                <a:gd name="adj" fmla="val 50000"/>
              </a:avLst>
            </a:prstGeom>
            <a:solidFill>
              <a:schemeClr val="bg1"/>
            </a:solidFill>
            <a:ln w="19050">
              <a:solidFill>
                <a:schemeClr val="accent1">
                  <a:lumMod val="60000"/>
                  <a:lumOff val="40000"/>
                </a:schemeClr>
              </a:solidFill>
            </a:ln>
            <a:effectLst>
              <a:glow rad="101600">
                <a:schemeClr val="accent1">
                  <a:lumMod val="60000"/>
                  <a:lumOff val="40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6" name="文本框 5"/>
            <p:cNvSpPr txBox="1"/>
            <p:nvPr/>
          </p:nvSpPr>
          <p:spPr>
            <a:xfrm>
              <a:off x="2806" y="2476"/>
              <a:ext cx="2683" cy="725"/>
            </a:xfrm>
            <a:prstGeom prst="rect">
              <a:avLst/>
            </a:prstGeom>
            <a:noFill/>
          </p:spPr>
          <p:txBody>
            <a:bodyPr wrap="square" rtlCol="0">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零下温度</a:t>
              </a:r>
              <a:endParaRPr lang="zh-CN" altLang="en-US" sz="2400" dirty="0">
                <a:latin typeface="微软雅黑" panose="020B0503020204020204" charset="-122"/>
                <a:ea typeface="微软雅黑" panose="020B0503020204020204" charset="-122"/>
                <a:cs typeface="Times New Roman" panose="02020603050405020304" pitchFamily="18" charset="0"/>
              </a:endParaRPr>
            </a:p>
          </p:txBody>
        </p:sp>
      </p:grpSp>
      <p:grpSp>
        <p:nvGrpSpPr>
          <p:cNvPr id="10" name="组合 9"/>
          <p:cNvGrpSpPr/>
          <p:nvPr/>
        </p:nvGrpSpPr>
        <p:grpSpPr>
          <a:xfrm>
            <a:off x="6534785" y="1397635"/>
            <a:ext cx="1962785" cy="524510"/>
            <a:chOff x="2888" y="4545"/>
            <a:chExt cx="3091" cy="826"/>
          </a:xfrm>
        </p:grpSpPr>
        <p:sp>
          <p:nvSpPr>
            <p:cNvPr id="9" name="圆角矩形 8"/>
            <p:cNvSpPr/>
            <p:nvPr/>
          </p:nvSpPr>
          <p:spPr>
            <a:xfrm>
              <a:off x="2888" y="4545"/>
              <a:ext cx="2690" cy="826"/>
            </a:xfrm>
            <a:prstGeom prst="roundRect">
              <a:avLst>
                <a:gd name="adj" fmla="val 50000"/>
              </a:avLst>
            </a:prstGeom>
            <a:solidFill>
              <a:schemeClr val="bg1"/>
            </a:solidFill>
            <a:ln w="19050">
              <a:solidFill>
                <a:srgbClr val="FF0000"/>
              </a:solidFill>
            </a:ln>
            <a:effectLst>
              <a:glow rad="101600">
                <a:srgbClr val="FF0000">
                  <a:alpha val="40000"/>
                </a:srgb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5" name="文本框 4"/>
            <p:cNvSpPr txBox="1"/>
            <p:nvPr/>
          </p:nvSpPr>
          <p:spPr>
            <a:xfrm>
              <a:off x="3125" y="4595"/>
              <a:ext cx="2855" cy="725"/>
            </a:xfrm>
            <a:prstGeom prst="rect">
              <a:avLst/>
            </a:prstGeom>
            <a:noFill/>
          </p:spPr>
          <p:txBody>
            <a:bodyPr wrap="square" rtlCol="0">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零上温度</a:t>
              </a:r>
              <a:endParaRPr lang="zh-CN" altLang="en-US" sz="2400" dirty="0">
                <a:latin typeface="微软雅黑" panose="020B0503020204020204" charset="-122"/>
                <a:ea typeface="微软雅黑" panose="020B0503020204020204" charset="-122"/>
                <a:cs typeface="Times New Roman" panose="02020603050405020304" pitchFamily="18" charset="0"/>
              </a:endParaRPr>
            </a:p>
          </p:txBody>
        </p:sp>
      </p:grpSp>
      <p:grpSp>
        <p:nvGrpSpPr>
          <p:cNvPr id="12" name="组合 11"/>
          <p:cNvGrpSpPr/>
          <p:nvPr/>
        </p:nvGrpSpPr>
        <p:grpSpPr>
          <a:xfrm>
            <a:off x="8588375" y="1430020"/>
            <a:ext cx="1708150" cy="524510"/>
            <a:chOff x="2888" y="4545"/>
            <a:chExt cx="2690" cy="826"/>
          </a:xfrm>
        </p:grpSpPr>
        <p:sp>
          <p:nvSpPr>
            <p:cNvPr id="13" name="圆角矩形 12"/>
            <p:cNvSpPr/>
            <p:nvPr/>
          </p:nvSpPr>
          <p:spPr>
            <a:xfrm>
              <a:off x="2888" y="4545"/>
              <a:ext cx="2690" cy="826"/>
            </a:xfrm>
            <a:prstGeom prst="roundRect">
              <a:avLst>
                <a:gd name="adj" fmla="val 50000"/>
              </a:avLst>
            </a:prstGeom>
            <a:solidFill>
              <a:schemeClr val="bg1"/>
            </a:solidFill>
            <a:ln w="19050">
              <a:solidFill>
                <a:srgbClr val="FF0000"/>
              </a:solidFill>
            </a:ln>
            <a:effectLst>
              <a:glow rad="101600">
                <a:srgbClr val="FF0000">
                  <a:alpha val="40000"/>
                </a:srgb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14" name="文本框 13"/>
            <p:cNvSpPr txBox="1"/>
            <p:nvPr/>
          </p:nvSpPr>
          <p:spPr>
            <a:xfrm>
              <a:off x="3581" y="4595"/>
              <a:ext cx="1772" cy="725"/>
            </a:xfrm>
            <a:prstGeom prst="rect">
              <a:avLst/>
            </a:prstGeom>
            <a:noFill/>
          </p:spPr>
          <p:txBody>
            <a:bodyPr wrap="square" rtlCol="0">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收入</a:t>
              </a:r>
              <a:endParaRPr lang="en-US" altLang="zh-CN" sz="2400" dirty="0">
                <a:latin typeface="微软雅黑" panose="020B0503020204020204" charset="-122"/>
                <a:ea typeface="微软雅黑" panose="020B0503020204020204" charset="-122"/>
                <a:cs typeface="Times New Roman" panose="02020603050405020304" pitchFamily="18" charset="0"/>
                <a:sym typeface="+mn-ea"/>
              </a:endParaRPr>
            </a:p>
          </p:txBody>
        </p:sp>
      </p:grpSp>
      <p:grpSp>
        <p:nvGrpSpPr>
          <p:cNvPr id="15" name="组合 14"/>
          <p:cNvGrpSpPr/>
          <p:nvPr/>
        </p:nvGrpSpPr>
        <p:grpSpPr>
          <a:xfrm>
            <a:off x="8593455" y="2170430"/>
            <a:ext cx="1708150" cy="524510"/>
            <a:chOff x="2577" y="2423"/>
            <a:chExt cx="2690" cy="826"/>
          </a:xfrm>
        </p:grpSpPr>
        <p:sp>
          <p:nvSpPr>
            <p:cNvPr id="16" name="圆角矩形 15"/>
            <p:cNvSpPr/>
            <p:nvPr/>
          </p:nvSpPr>
          <p:spPr>
            <a:xfrm>
              <a:off x="2577" y="2423"/>
              <a:ext cx="2690" cy="826"/>
            </a:xfrm>
            <a:prstGeom prst="roundRect">
              <a:avLst>
                <a:gd name="adj" fmla="val 50000"/>
              </a:avLst>
            </a:prstGeom>
            <a:solidFill>
              <a:schemeClr val="bg1"/>
            </a:solidFill>
            <a:ln w="19050">
              <a:solidFill>
                <a:schemeClr val="accent1">
                  <a:lumMod val="60000"/>
                  <a:lumOff val="40000"/>
                </a:schemeClr>
              </a:solidFill>
            </a:ln>
            <a:effectLst>
              <a:glow rad="101600">
                <a:schemeClr val="accent1">
                  <a:lumMod val="60000"/>
                  <a:lumOff val="40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17" name="文本框 16"/>
            <p:cNvSpPr txBox="1"/>
            <p:nvPr/>
          </p:nvSpPr>
          <p:spPr>
            <a:xfrm>
              <a:off x="3262" y="2476"/>
              <a:ext cx="1551" cy="725"/>
            </a:xfrm>
            <a:prstGeom prst="rect">
              <a:avLst/>
            </a:prstGeom>
            <a:noFill/>
          </p:spPr>
          <p:txBody>
            <a:bodyPr wrap="square" rtlCol="0">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支出</a:t>
              </a:r>
              <a:endParaRPr lang="zh-CN" altLang="en-US" sz="2400" dirty="0">
                <a:latin typeface="微软雅黑" panose="020B0503020204020204" charset="-122"/>
                <a:ea typeface="微软雅黑" panose="020B0503020204020204" charset="-122"/>
                <a:cs typeface="Times New Roman" panose="02020603050405020304" pitchFamily="18" charset="0"/>
              </a:endParaRPr>
            </a:p>
          </p:txBody>
        </p:sp>
      </p:grpSp>
      <p:sp>
        <p:nvSpPr>
          <p:cNvPr id="50202" name="左大括号 128"/>
          <p:cNvSpPr/>
          <p:nvPr/>
        </p:nvSpPr>
        <p:spPr>
          <a:xfrm rot="10800000" flipH="1">
            <a:off x="6006465" y="1580515"/>
            <a:ext cx="357188" cy="936000"/>
          </a:xfrm>
          <a:prstGeom prst="leftBrace">
            <a:avLst>
              <a:gd name="adj1" fmla="val 55012"/>
              <a:gd name="adj2" fmla="val 50000"/>
            </a:avLst>
          </a:prstGeom>
          <a:noFill/>
          <a:ln w="34925" cap="flat" cmpd="sng">
            <a:solidFill>
              <a:schemeClr val="tx1"/>
            </a:solidFill>
            <a:prstDash val="solid"/>
            <a:headEnd type="none" w="med" len="med"/>
            <a:tailEnd type="none" w="med" len="med"/>
          </a:ln>
        </p:spPr>
        <p:txBody>
          <a:bodyPr anchor="ct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endParaRPr lang="zh-CN" altLang="en-US" sz="2400" dirty="0">
              <a:latin typeface="宋体" panose="02010600030101010101" pitchFamily="2" charset="-122"/>
            </a:endParaRPr>
          </a:p>
        </p:txBody>
      </p:sp>
      <p:grpSp>
        <p:nvGrpSpPr>
          <p:cNvPr id="22" name="组合 21"/>
          <p:cNvGrpSpPr/>
          <p:nvPr/>
        </p:nvGrpSpPr>
        <p:grpSpPr>
          <a:xfrm>
            <a:off x="1581785" y="4053205"/>
            <a:ext cx="1551940" cy="524510"/>
            <a:chOff x="9324" y="2941"/>
            <a:chExt cx="2444" cy="826"/>
          </a:xfrm>
        </p:grpSpPr>
        <p:sp>
          <p:nvSpPr>
            <p:cNvPr id="23" name="圆角矩形 22"/>
            <p:cNvSpPr/>
            <p:nvPr/>
          </p:nvSpPr>
          <p:spPr>
            <a:xfrm>
              <a:off x="9324" y="2941"/>
              <a:ext cx="2347" cy="826"/>
            </a:xfrm>
            <a:prstGeom prst="roundRect">
              <a:avLst>
                <a:gd name="adj" fmla="val 50000"/>
              </a:avLst>
            </a:prstGeom>
            <a:solidFill>
              <a:schemeClr val="bg1"/>
            </a:solidFill>
            <a:ln w="19050">
              <a:solidFill>
                <a:srgbClr val="F3541A"/>
              </a:solidFill>
            </a:ln>
            <a:effectLst>
              <a:glow rad="101600">
                <a:srgbClr val="F3541A">
                  <a:alpha val="40000"/>
                </a:srgb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24" name="文本框 23"/>
            <p:cNvSpPr txBox="1"/>
            <p:nvPr/>
          </p:nvSpPr>
          <p:spPr>
            <a:xfrm>
              <a:off x="9654" y="2994"/>
              <a:ext cx="2114" cy="725"/>
            </a:xfrm>
            <a:prstGeom prst="rect">
              <a:avLst/>
            </a:prstGeom>
            <a:noFill/>
          </p:spPr>
          <p:txBody>
            <a:bodyPr wrap="square" rtlCol="0" anchor="t">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两种数</a:t>
              </a:r>
              <a:endParaRPr lang="en-US" altLang="zh-CN"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endParaRPr>
            </a:p>
          </p:txBody>
        </p:sp>
      </p:grpSp>
      <p:sp>
        <p:nvSpPr>
          <p:cNvPr id="25" name="左大括号 128"/>
          <p:cNvSpPr/>
          <p:nvPr/>
        </p:nvSpPr>
        <p:spPr>
          <a:xfrm rot="10800000" flipH="1">
            <a:off x="3382645" y="3805700"/>
            <a:ext cx="357188" cy="1080000"/>
          </a:xfrm>
          <a:prstGeom prst="leftBrace">
            <a:avLst>
              <a:gd name="adj1" fmla="val 55012"/>
              <a:gd name="adj2" fmla="val 50000"/>
            </a:avLst>
          </a:prstGeom>
          <a:noFill/>
          <a:ln w="34925" cap="flat" cmpd="sng">
            <a:solidFill>
              <a:schemeClr val="tx1"/>
            </a:solidFill>
            <a:prstDash val="solid"/>
            <a:headEnd type="none" w="med" len="med"/>
            <a:tailEnd type="none" w="med" len="med"/>
          </a:ln>
        </p:spPr>
        <p:txBody>
          <a:bodyPr anchor="ct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endParaRPr lang="zh-CN" altLang="en-US" sz="2400" dirty="0">
              <a:latin typeface="宋体" panose="02010600030101010101" pitchFamily="2" charset="-122"/>
            </a:endParaRPr>
          </a:p>
        </p:txBody>
      </p:sp>
      <p:grpSp>
        <p:nvGrpSpPr>
          <p:cNvPr id="26" name="组合 25"/>
          <p:cNvGrpSpPr/>
          <p:nvPr/>
        </p:nvGrpSpPr>
        <p:grpSpPr>
          <a:xfrm>
            <a:off x="3989070" y="4687570"/>
            <a:ext cx="1708150" cy="524510"/>
            <a:chOff x="2577" y="2423"/>
            <a:chExt cx="2690" cy="826"/>
          </a:xfrm>
        </p:grpSpPr>
        <p:sp>
          <p:nvSpPr>
            <p:cNvPr id="27" name="圆角矩形 26"/>
            <p:cNvSpPr/>
            <p:nvPr/>
          </p:nvSpPr>
          <p:spPr>
            <a:xfrm>
              <a:off x="2577" y="2423"/>
              <a:ext cx="2690" cy="826"/>
            </a:xfrm>
            <a:prstGeom prst="roundRect">
              <a:avLst>
                <a:gd name="adj" fmla="val 50000"/>
              </a:avLst>
            </a:prstGeom>
            <a:solidFill>
              <a:schemeClr val="bg1"/>
            </a:solidFill>
            <a:ln w="19050">
              <a:solidFill>
                <a:schemeClr val="accent1">
                  <a:lumMod val="60000"/>
                  <a:lumOff val="40000"/>
                </a:schemeClr>
              </a:solidFill>
            </a:ln>
            <a:effectLst>
              <a:glow rad="101600">
                <a:schemeClr val="accent1">
                  <a:lumMod val="60000"/>
                  <a:lumOff val="40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28" name="文本框 27"/>
            <p:cNvSpPr txBox="1"/>
            <p:nvPr/>
          </p:nvSpPr>
          <p:spPr>
            <a:xfrm>
              <a:off x="3286" y="2476"/>
              <a:ext cx="1650" cy="725"/>
            </a:xfrm>
            <a:prstGeom prst="rect">
              <a:avLst/>
            </a:prstGeom>
            <a:noFill/>
          </p:spPr>
          <p:txBody>
            <a:bodyPr wrap="square" rtlCol="0">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负数</a:t>
              </a:r>
              <a:endParaRPr lang="zh-CN" altLang="en-US" sz="2400" dirty="0">
                <a:latin typeface="微软雅黑" panose="020B0503020204020204" charset="-122"/>
                <a:ea typeface="微软雅黑" panose="020B0503020204020204" charset="-122"/>
                <a:cs typeface="Times New Roman" panose="02020603050405020304" pitchFamily="18" charset="0"/>
              </a:endParaRPr>
            </a:p>
          </p:txBody>
        </p:sp>
      </p:grpSp>
      <p:grpSp>
        <p:nvGrpSpPr>
          <p:cNvPr id="29" name="组合 28"/>
          <p:cNvGrpSpPr/>
          <p:nvPr/>
        </p:nvGrpSpPr>
        <p:grpSpPr>
          <a:xfrm>
            <a:off x="3989070" y="3594735"/>
            <a:ext cx="1708150" cy="524510"/>
            <a:chOff x="2888" y="4545"/>
            <a:chExt cx="2690" cy="826"/>
          </a:xfrm>
        </p:grpSpPr>
        <p:sp>
          <p:nvSpPr>
            <p:cNvPr id="30" name="圆角矩形 29"/>
            <p:cNvSpPr/>
            <p:nvPr/>
          </p:nvSpPr>
          <p:spPr>
            <a:xfrm>
              <a:off x="2888" y="4545"/>
              <a:ext cx="2690" cy="826"/>
            </a:xfrm>
            <a:prstGeom prst="roundRect">
              <a:avLst>
                <a:gd name="adj" fmla="val 50000"/>
              </a:avLst>
            </a:prstGeom>
            <a:solidFill>
              <a:schemeClr val="bg1"/>
            </a:solidFill>
            <a:ln w="19050">
              <a:solidFill>
                <a:srgbClr val="FF0000"/>
              </a:solidFill>
            </a:ln>
            <a:effectLst>
              <a:glow rad="101600">
                <a:srgbClr val="FF0000">
                  <a:alpha val="40000"/>
                </a:srgb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2400">
                <a:latin typeface="微软雅黑" panose="020B0503020204020204" charset="-122"/>
                <a:ea typeface="微软雅黑" panose="020B0503020204020204" charset="-122"/>
              </a:endParaRPr>
            </a:p>
          </p:txBody>
        </p:sp>
        <p:sp>
          <p:nvSpPr>
            <p:cNvPr id="31" name="文本框 30"/>
            <p:cNvSpPr txBox="1"/>
            <p:nvPr/>
          </p:nvSpPr>
          <p:spPr>
            <a:xfrm>
              <a:off x="3581" y="4595"/>
              <a:ext cx="1896" cy="725"/>
            </a:xfrm>
            <a:prstGeom prst="rect">
              <a:avLst/>
            </a:prstGeom>
            <a:noFill/>
          </p:spPr>
          <p:txBody>
            <a:bodyPr wrap="square" rtlCol="0">
              <a:spAutoFit/>
            </a:bodyPr>
            <a:p>
              <a:r>
                <a:rPr lang="zh-CN" altLang="en-US" sz="2400" dirty="0">
                  <a:latin typeface="微软雅黑" panose="020B0503020204020204" charset="-122"/>
                  <a:ea typeface="微软雅黑" panose="020B0503020204020204" charset="-122"/>
                  <a:cs typeface="Times New Roman" panose="02020603050405020304" pitchFamily="18" charset="0"/>
                  <a:sym typeface="+mn-ea"/>
                </a:rPr>
                <a:t>正数</a:t>
              </a:r>
              <a:endParaRPr lang="zh-CN" altLang="en-US" sz="2400" dirty="0">
                <a:latin typeface="微软雅黑" panose="020B0503020204020204" charset="-122"/>
                <a:ea typeface="微软雅黑" panose="020B0503020204020204" charset="-122"/>
                <a:cs typeface="Times New Roman" panose="02020603050405020304" pitchFamily="18" charset="0"/>
              </a:endParaRPr>
            </a:p>
          </p:txBody>
        </p:sp>
      </p:grpSp>
      <p:grpSp>
        <p:nvGrpSpPr>
          <p:cNvPr id="41" name="组合 40"/>
          <p:cNvGrpSpPr/>
          <p:nvPr/>
        </p:nvGrpSpPr>
        <p:grpSpPr>
          <a:xfrm>
            <a:off x="5925185" y="3568065"/>
            <a:ext cx="3079115" cy="717550"/>
            <a:chOff x="11374" y="5488"/>
            <a:chExt cx="4849" cy="1130"/>
          </a:xfrm>
        </p:grpSpPr>
        <p:sp>
          <p:nvSpPr>
            <p:cNvPr id="32" name="文本框 31"/>
            <p:cNvSpPr txBox="1"/>
            <p:nvPr/>
          </p:nvSpPr>
          <p:spPr>
            <a:xfrm>
              <a:off x="11374" y="5601"/>
              <a:ext cx="4849" cy="725"/>
            </a:xfrm>
            <a:prstGeom prst="rect">
              <a:avLst/>
            </a:prstGeom>
            <a:noFill/>
          </p:spPr>
          <p:txBody>
            <a:bodyPr wrap="square" rtlCol="0" anchor="t">
              <a:spAutoFit/>
            </a:bodyPr>
            <a:p>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6</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500</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4.7</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38" name="Group 6"/>
            <p:cNvGrpSpPr/>
            <p:nvPr/>
          </p:nvGrpSpPr>
          <p:grpSpPr>
            <a:xfrm>
              <a:off x="14818" y="5488"/>
              <a:ext cx="908" cy="1130"/>
              <a:chOff x="4876" y="2840"/>
              <a:chExt cx="363" cy="449"/>
            </a:xfrm>
          </p:grpSpPr>
          <p:sp>
            <p:nvSpPr>
              <p:cNvPr id="39" name="Text Box 7"/>
              <p:cNvSpPr txBox="1"/>
              <p:nvPr/>
            </p:nvSpPr>
            <p:spPr>
              <a:xfrm>
                <a:off x="4876" y="2840"/>
                <a:ext cx="363" cy="449"/>
              </a:xfrm>
              <a:prstGeom prst="rect">
                <a:avLst/>
              </a:prstGeom>
              <a:noFill/>
              <a:ln w="9525">
                <a:noFill/>
              </a:ln>
            </p:spPr>
            <p:txBody>
              <a:bodyPr>
                <a:spAutoFit/>
              </a:bodyPr>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7</a:t>
                </a:r>
                <a:endParaRPr lang="en-US" altLang="zh-CN" sz="2400" dirty="0">
                  <a:solidFill>
                    <a:schemeClr val="tx1"/>
                  </a:solidFill>
                  <a:latin typeface="微软雅黑" panose="020B0503020204020204" charset="-122"/>
                  <a:ea typeface="微软雅黑" panose="020B0503020204020204" charset="-122"/>
                </a:endParaRPr>
              </a:p>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8</a:t>
                </a:r>
                <a:endParaRPr lang="en-US" altLang="zh-CN" sz="2400" dirty="0">
                  <a:solidFill>
                    <a:schemeClr val="tx1"/>
                  </a:solidFill>
                  <a:latin typeface="微软雅黑" panose="020B0503020204020204" charset="-122"/>
                  <a:ea typeface="微软雅黑" panose="020B0503020204020204" charset="-122"/>
                </a:endParaRPr>
              </a:p>
            </p:txBody>
          </p:sp>
          <p:sp>
            <p:nvSpPr>
              <p:cNvPr id="40" name="Line 8"/>
              <p:cNvSpPr/>
              <p:nvPr/>
            </p:nvSpPr>
            <p:spPr>
              <a:xfrm>
                <a:off x="4876" y="3030"/>
                <a:ext cx="227" cy="0"/>
              </a:xfrm>
              <a:prstGeom prst="line">
                <a:avLst/>
              </a:prstGeom>
              <a:ln w="25400" cap="flat" cmpd="sng">
                <a:solidFill>
                  <a:schemeClr val="tx1"/>
                </a:solidFill>
                <a:prstDash val="solid"/>
                <a:headEnd type="none" w="med" len="med"/>
                <a:tailEnd type="none" w="med" len="med"/>
              </a:ln>
            </p:spPr>
          </p:sp>
        </p:grpSp>
      </p:grpSp>
      <p:grpSp>
        <p:nvGrpSpPr>
          <p:cNvPr id="46" name="组合 45"/>
          <p:cNvGrpSpPr/>
          <p:nvPr/>
        </p:nvGrpSpPr>
        <p:grpSpPr>
          <a:xfrm>
            <a:off x="5927725" y="4721225"/>
            <a:ext cx="3758565" cy="717550"/>
            <a:chOff x="7062" y="8549"/>
            <a:chExt cx="5919" cy="1130"/>
          </a:xfrm>
        </p:grpSpPr>
        <p:sp>
          <p:nvSpPr>
            <p:cNvPr id="42" name="文本框 41"/>
            <p:cNvSpPr txBox="1"/>
            <p:nvPr/>
          </p:nvSpPr>
          <p:spPr>
            <a:xfrm>
              <a:off x="7062" y="8631"/>
              <a:ext cx="5919" cy="725"/>
            </a:xfrm>
            <a:prstGeom prst="rect">
              <a:avLst/>
            </a:prstGeom>
            <a:noFill/>
          </p:spPr>
          <p:txBody>
            <a:bodyPr wrap="square" rtlCol="0" anchor="t">
              <a:spAutoFit/>
            </a:bodyPr>
            <a:p>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-6</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-500</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-4.7</a:t>
              </a:r>
              <a:endPar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45" name="组合 44"/>
            <p:cNvGrpSpPr/>
            <p:nvPr/>
          </p:nvGrpSpPr>
          <p:grpSpPr>
            <a:xfrm>
              <a:off x="10022" y="8549"/>
              <a:ext cx="908" cy="1130"/>
              <a:chOff x="15018" y="5688"/>
              <a:chExt cx="908" cy="1130"/>
            </a:xfrm>
          </p:grpSpPr>
          <p:sp>
            <p:nvSpPr>
              <p:cNvPr id="43" name="Text Box 7"/>
              <p:cNvSpPr txBox="1"/>
              <p:nvPr/>
            </p:nvSpPr>
            <p:spPr>
              <a:xfrm>
                <a:off x="15018" y="5688"/>
                <a:ext cx="908" cy="1130"/>
              </a:xfrm>
              <a:prstGeom prst="rect">
                <a:avLst/>
              </a:prstGeom>
              <a:noFill/>
              <a:ln w="9525">
                <a:noFill/>
              </a:ln>
            </p:spPr>
            <p:txBody>
              <a:bodyPr>
                <a:spAutoFit/>
              </a:bodyPr>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7</a:t>
                </a:r>
                <a:endParaRPr lang="en-US" altLang="zh-CN" sz="2400" dirty="0">
                  <a:solidFill>
                    <a:schemeClr val="tx1"/>
                  </a:solidFill>
                  <a:latin typeface="微软雅黑" panose="020B0503020204020204" charset="-122"/>
                  <a:ea typeface="微软雅黑" panose="020B0503020204020204" charset="-122"/>
                </a:endParaRPr>
              </a:p>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8</a:t>
                </a:r>
                <a:endParaRPr lang="en-US" altLang="zh-CN" sz="2400" dirty="0">
                  <a:solidFill>
                    <a:schemeClr val="tx1"/>
                  </a:solidFill>
                  <a:latin typeface="微软雅黑" panose="020B0503020204020204" charset="-122"/>
                  <a:ea typeface="微软雅黑" panose="020B0503020204020204" charset="-122"/>
                </a:endParaRPr>
              </a:p>
            </p:txBody>
          </p:sp>
          <p:sp>
            <p:nvSpPr>
              <p:cNvPr id="44" name="Line 8"/>
              <p:cNvSpPr/>
              <p:nvPr/>
            </p:nvSpPr>
            <p:spPr>
              <a:xfrm>
                <a:off x="15018" y="6166"/>
                <a:ext cx="568" cy="0"/>
              </a:xfrm>
              <a:prstGeom prst="line">
                <a:avLst/>
              </a:prstGeom>
              <a:ln w="25400" cap="flat" cmpd="sng">
                <a:solidFill>
                  <a:schemeClr val="tx1"/>
                </a:solidFill>
                <a:prstDash val="solid"/>
                <a:headEnd type="none" w="med" len="med"/>
                <a:tailEnd type="none" w="med" len="med"/>
              </a:ln>
            </p:spPr>
          </p:sp>
        </p:grpSp>
      </p:grpSp>
      <p:sp>
        <p:nvSpPr>
          <p:cNvPr id="47" name="下箭头 46"/>
          <p:cNvSpPr/>
          <p:nvPr/>
        </p:nvSpPr>
        <p:spPr>
          <a:xfrm>
            <a:off x="2155190" y="2822575"/>
            <a:ext cx="343535" cy="906780"/>
          </a:xfrm>
          <a:prstGeom prst="downArrow">
            <a:avLst>
              <a:gd name="adj1" fmla="val 50000"/>
              <a:gd name="adj2" fmla="val 12735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矩形 47"/>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p:tgtEl>
                                          <p:spTgt spid="12"/>
                                        </p:tgtEl>
                                        <p:attrNameLst>
                                          <p:attrName>ppt_y</p:attrName>
                                        </p:attrNameLst>
                                      </p:cBhvr>
                                      <p:tavLst>
                                        <p:tav tm="0">
                                          <p:val>
                                            <p:strVal val="#ppt_y+#ppt_h*1.125000"/>
                                          </p:val>
                                        </p:tav>
                                        <p:tav tm="100000">
                                          <p:val>
                                            <p:strVal val="#ppt_y"/>
                                          </p:val>
                                        </p:tav>
                                      </p:tavLst>
                                    </p:anim>
                                    <p:animEffect transition="in" filter="wipe(up)">
                                      <p:cBhvr>
                                        <p:cTn id="19" dur="500"/>
                                        <p:tgtEl>
                                          <p:spTgt spid="12"/>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ppt_y</p:attrName>
                                        </p:attrNameLst>
                                      </p:cBhvr>
                                      <p:tavLst>
                                        <p:tav tm="0">
                                          <p:val>
                                            <p:strVal val="#ppt_y+#ppt_h*1.125000"/>
                                          </p:val>
                                        </p:tav>
                                        <p:tav tm="100000">
                                          <p:val>
                                            <p:strVal val="#ppt_y"/>
                                          </p:val>
                                        </p:tav>
                                      </p:tavLst>
                                    </p:anim>
                                    <p:animEffect transition="in" filter="wipe(up)">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50202"/>
                                        </p:tgtEl>
                                        <p:attrNameLst>
                                          <p:attrName>style.visibility</p:attrName>
                                        </p:attrNameLst>
                                      </p:cBhvr>
                                      <p:to>
                                        <p:strVal val="visible"/>
                                      </p:to>
                                    </p:set>
                                    <p:animEffect transition="in" filter="wipe(up)">
                                      <p:cBhvr>
                                        <p:cTn id="29" dur="500"/>
                                        <p:tgtEl>
                                          <p:spTgt spid="5020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right)">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up)">
                                      <p:cBhvr>
                                        <p:cTn id="39" dur="500"/>
                                        <p:tgtEl>
                                          <p:spTgt spid="4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500"/>
                                        <p:tgtEl>
                                          <p:spTgt spid="2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02" grpId="0" animBg="1"/>
      <p:bldP spid="47"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263775" y="1470660"/>
            <a:ext cx="2698750" cy="699770"/>
            <a:chOff x="3085" y="2316"/>
            <a:chExt cx="4250" cy="1102"/>
          </a:xfrm>
        </p:grpSpPr>
        <p:sp>
          <p:nvSpPr>
            <p:cNvPr id="14" name="圆角矩形 13"/>
            <p:cNvSpPr/>
            <p:nvPr/>
          </p:nvSpPr>
          <p:spPr>
            <a:xfrm>
              <a:off x="3085" y="2316"/>
              <a:ext cx="3652" cy="1102"/>
            </a:xfrm>
            <a:prstGeom prst="roundRect">
              <a:avLst>
                <a:gd name="adj" fmla="val 50000"/>
              </a:avLst>
            </a:prstGeom>
            <a:solidFill>
              <a:srgbClr val="BED8EF"/>
            </a:solidFill>
            <a:ln>
              <a:noFill/>
            </a:ln>
            <a:effectLst>
              <a:innerShdw blurRad="63500" dist="50800" dir="108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Rectangle 12"/>
            <p:cNvSpPr>
              <a:spLocks noChangeArrowheads="1"/>
            </p:cNvSpPr>
            <p:nvPr/>
          </p:nvSpPr>
          <p:spPr bwMode="auto">
            <a:xfrm>
              <a:off x="3593" y="2504"/>
              <a:ext cx="3742" cy="725"/>
            </a:xfrm>
            <a:prstGeom prst="rect">
              <a:avLst/>
            </a:prstGeom>
            <a:noFill/>
            <a:ln w="9525">
              <a:noFill/>
              <a:miter lim="800000"/>
            </a:ln>
          </p:spPr>
          <p:txBody>
            <a:bodyPr>
              <a:spAutoFit/>
            </a:bodyPr>
            <a:p>
              <a:pPr defTabSz="685800">
                <a:spcBef>
                  <a:spcPct val="50000"/>
                </a:spcBef>
              </a:pPr>
              <a:r>
                <a:rPr lang="zh-CN" altLang="en-US" sz="2400">
                  <a:solidFill>
                    <a:prstClr val="black"/>
                  </a:solidFill>
                  <a:latin typeface="微软雅黑" panose="020B0503020204020204" charset="-122"/>
                  <a:ea typeface="微软雅黑" panose="020B0503020204020204" charset="-122"/>
                </a:rPr>
                <a:t>负数的读法</a:t>
              </a:r>
              <a:endParaRPr lang="zh-CN" altLang="en-US" sz="2400">
                <a:solidFill>
                  <a:prstClr val="black"/>
                </a:solidFill>
                <a:latin typeface="微软雅黑" panose="020B0503020204020204" charset="-122"/>
                <a:ea typeface="微软雅黑" panose="020B0503020204020204" charset="-122"/>
              </a:endParaRPr>
            </a:p>
          </p:txBody>
        </p:sp>
      </p:grpSp>
      <p:sp>
        <p:nvSpPr>
          <p:cNvPr id="3" name="文本框 2"/>
          <p:cNvSpPr txBox="1"/>
          <p:nvPr/>
        </p:nvSpPr>
        <p:spPr>
          <a:xfrm>
            <a:off x="2845435" y="2646045"/>
            <a:ext cx="2032000" cy="460375"/>
          </a:xfrm>
          <a:prstGeom prst="rect">
            <a:avLst/>
          </a:prstGeom>
          <a:noFill/>
        </p:spPr>
        <p:txBody>
          <a:bodyPr wrap="square" rtlCol="0" anchor="t">
            <a:spAutoFit/>
          </a:bodyPr>
          <a:p>
            <a:pPr defTabSz="685800">
              <a:lnSpc>
                <a:spcPct val="100000"/>
              </a:lnSpc>
              <a:buFont typeface="Arial" panose="020B0604020202020204" pitchFamily="34" charset="0"/>
              <a:buNone/>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读作：负三</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2157095" y="2646045"/>
            <a:ext cx="688340" cy="460375"/>
          </a:xfrm>
          <a:prstGeom prst="rect">
            <a:avLst/>
          </a:prstGeom>
          <a:noFill/>
        </p:spPr>
        <p:txBody>
          <a:bodyPr wrap="square" rtlCol="0">
            <a:spAutoFit/>
          </a:bodyPr>
          <a:p>
            <a:r>
              <a:rPr lang="en-US" altLang="zh-CN" sz="2400" dirty="0">
                <a:latin typeface="微软雅黑" panose="020B0503020204020204" charset="-122"/>
                <a:ea typeface="微软雅黑" panose="020B0503020204020204" charset="-122"/>
                <a:cs typeface="微软雅黑" panose="020B0503020204020204" charset="-122"/>
                <a:sym typeface="+mn-ea"/>
              </a:rPr>
              <a:t>-3</a:t>
            </a:r>
            <a:endParaRPr lang="en-US" altLang="zh-CN" sz="2400" dirty="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2845435" y="3776345"/>
            <a:ext cx="2877185" cy="460375"/>
          </a:xfrm>
          <a:prstGeom prst="rect">
            <a:avLst/>
          </a:prstGeom>
          <a:noFill/>
        </p:spPr>
        <p:txBody>
          <a:bodyPr wrap="square" rtlCol="0">
            <a:spAutoFit/>
          </a:bodyPr>
          <a:p>
            <a:pPr defTabSz="685800">
              <a:lnSpc>
                <a:spcPct val="100000"/>
              </a:lnSpc>
              <a:buFont typeface="Arial" panose="020B0604020202020204" pitchFamily="34" charset="0"/>
              <a:buNone/>
            </a:pPr>
            <a:r>
              <a:rPr lang="zh-CN" altLang="en-US" sz="2400" dirty="0" smtClean="0">
                <a:latin typeface="微软雅黑" panose="020B0503020204020204" charset="-122"/>
                <a:ea typeface="微软雅黑" panose="020B0503020204020204" charset="-122"/>
                <a:cs typeface="微软雅黑" panose="020B0503020204020204" charset="-122"/>
                <a:sym typeface="+mn-ea"/>
              </a:rPr>
              <a:t>读</a:t>
            </a:r>
            <a:r>
              <a:rPr lang="zh-CN" altLang="en-US" sz="2400" dirty="0">
                <a:latin typeface="微软雅黑" panose="020B0503020204020204" charset="-122"/>
                <a:ea typeface="微软雅黑" panose="020B0503020204020204" charset="-122"/>
                <a:cs typeface="微软雅黑" panose="020B0503020204020204" charset="-122"/>
                <a:sym typeface="+mn-ea"/>
              </a:rPr>
              <a:t>作：负八分之三</a:t>
            </a:r>
            <a:endParaRPr lang="zh-CN" altLang="en-US" sz="2400" dirty="0">
              <a:latin typeface="微软雅黑" panose="020B0503020204020204" charset="-122"/>
              <a:ea typeface="微软雅黑" panose="020B0503020204020204" charset="-122"/>
              <a:cs typeface="微软雅黑" panose="020B0503020204020204" charset="-122"/>
            </a:endParaRPr>
          </a:p>
        </p:txBody>
      </p:sp>
      <p:grpSp>
        <p:nvGrpSpPr>
          <p:cNvPr id="46" name="组合 45"/>
          <p:cNvGrpSpPr/>
          <p:nvPr/>
        </p:nvGrpSpPr>
        <p:grpSpPr>
          <a:xfrm>
            <a:off x="1958975" y="3702050"/>
            <a:ext cx="886460" cy="717550"/>
            <a:chOff x="9534" y="8549"/>
            <a:chExt cx="1396" cy="1130"/>
          </a:xfrm>
        </p:grpSpPr>
        <p:sp>
          <p:nvSpPr>
            <p:cNvPr id="42" name="文本框 41"/>
            <p:cNvSpPr txBox="1"/>
            <p:nvPr/>
          </p:nvSpPr>
          <p:spPr>
            <a:xfrm>
              <a:off x="9534" y="8631"/>
              <a:ext cx="725" cy="725"/>
            </a:xfrm>
            <a:prstGeom prst="rect">
              <a:avLst/>
            </a:prstGeom>
            <a:noFill/>
          </p:spPr>
          <p:txBody>
            <a:bodyPr wrap="square" rtlCol="0" anchor="t">
              <a:spAutoFit/>
            </a:bodyPr>
            <a:p>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nvGrpSpPr>
            <p:cNvPr id="45" name="组合 44"/>
            <p:cNvGrpSpPr/>
            <p:nvPr/>
          </p:nvGrpSpPr>
          <p:grpSpPr>
            <a:xfrm>
              <a:off x="10022" y="8549"/>
              <a:ext cx="908" cy="1130"/>
              <a:chOff x="15018" y="5688"/>
              <a:chExt cx="908" cy="1130"/>
            </a:xfrm>
          </p:grpSpPr>
          <p:sp>
            <p:nvSpPr>
              <p:cNvPr id="43" name="Text Box 7"/>
              <p:cNvSpPr txBox="1"/>
              <p:nvPr/>
            </p:nvSpPr>
            <p:spPr>
              <a:xfrm>
                <a:off x="15018" y="5688"/>
                <a:ext cx="908" cy="1130"/>
              </a:xfrm>
              <a:prstGeom prst="rect">
                <a:avLst/>
              </a:prstGeom>
              <a:noFill/>
              <a:ln w="9525">
                <a:noFill/>
              </a:ln>
            </p:spPr>
            <p:txBody>
              <a:bodyPr>
                <a:spAutoFit/>
              </a:bodyPr>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7</a:t>
                </a:r>
                <a:endParaRPr lang="en-US" altLang="zh-CN" sz="2400" dirty="0">
                  <a:solidFill>
                    <a:schemeClr val="tx1"/>
                  </a:solidFill>
                  <a:latin typeface="微软雅黑" panose="020B0503020204020204" charset="-122"/>
                  <a:ea typeface="微软雅黑" panose="020B0503020204020204" charset="-122"/>
                </a:endParaRPr>
              </a:p>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8</a:t>
                </a:r>
                <a:endParaRPr lang="en-US" altLang="zh-CN" sz="2400" dirty="0">
                  <a:solidFill>
                    <a:schemeClr val="tx1"/>
                  </a:solidFill>
                  <a:latin typeface="微软雅黑" panose="020B0503020204020204" charset="-122"/>
                  <a:ea typeface="微软雅黑" panose="020B0503020204020204" charset="-122"/>
                </a:endParaRPr>
              </a:p>
            </p:txBody>
          </p:sp>
          <p:sp>
            <p:nvSpPr>
              <p:cNvPr id="44" name="Line 8"/>
              <p:cNvSpPr/>
              <p:nvPr/>
            </p:nvSpPr>
            <p:spPr>
              <a:xfrm>
                <a:off x="15018" y="6166"/>
                <a:ext cx="568" cy="0"/>
              </a:xfrm>
              <a:prstGeom prst="line">
                <a:avLst/>
              </a:prstGeom>
              <a:ln w="25400" cap="flat" cmpd="sng">
                <a:solidFill>
                  <a:schemeClr val="tx1"/>
                </a:solidFill>
                <a:prstDash val="solid"/>
                <a:headEnd type="none" w="med" len="med"/>
                <a:tailEnd type="none" w="med" len="med"/>
              </a:ln>
            </p:spPr>
          </p:sp>
        </p:grpSp>
      </p:grpSp>
      <p:grpSp>
        <p:nvGrpSpPr>
          <p:cNvPr id="13" name="组合 12"/>
          <p:cNvGrpSpPr/>
          <p:nvPr/>
        </p:nvGrpSpPr>
        <p:grpSpPr>
          <a:xfrm>
            <a:off x="1029335" y="4906645"/>
            <a:ext cx="5427345" cy="699770"/>
            <a:chOff x="1621" y="7727"/>
            <a:chExt cx="8547" cy="1102"/>
          </a:xfrm>
        </p:grpSpPr>
        <p:sp>
          <p:nvSpPr>
            <p:cNvPr id="9" name="圆角矩形 8"/>
            <p:cNvSpPr/>
            <p:nvPr/>
          </p:nvSpPr>
          <p:spPr>
            <a:xfrm>
              <a:off x="1621" y="7727"/>
              <a:ext cx="8377" cy="1102"/>
            </a:xfrm>
            <a:prstGeom prst="roundRect">
              <a:avLst>
                <a:gd name="adj" fmla="val 50000"/>
              </a:avLst>
            </a:prstGeom>
            <a:solidFill>
              <a:srgbClr val="BED8EF"/>
            </a:solidFill>
            <a:ln>
              <a:noFill/>
            </a:ln>
            <a:effectLst>
              <a:innerShdw blurRad="63500" dist="50800" dir="108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1994" y="7898"/>
              <a:ext cx="8174" cy="725"/>
            </a:xfrm>
            <a:prstGeom prst="rect">
              <a:avLst/>
            </a:prstGeom>
            <a:noFill/>
          </p:spPr>
          <p:txBody>
            <a:bodyPr wrap="square" rtlCol="0" anchor="t">
              <a:spAutoFit/>
            </a:bodyPr>
            <a:p>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读</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负数时，要先读“负</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，再读数</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0" name="组合 19"/>
          <p:cNvGrpSpPr/>
          <p:nvPr/>
        </p:nvGrpSpPr>
        <p:grpSpPr>
          <a:xfrm>
            <a:off x="6456680" y="1470660"/>
            <a:ext cx="4475480" cy="1653540"/>
            <a:chOff x="10511" y="7008"/>
            <a:chExt cx="7048" cy="2604"/>
          </a:xfrm>
        </p:grpSpPr>
        <p:sp>
          <p:nvSpPr>
            <p:cNvPr id="18" name="圆角矩形 17"/>
            <p:cNvSpPr/>
            <p:nvPr/>
          </p:nvSpPr>
          <p:spPr>
            <a:xfrm>
              <a:off x="10511" y="7008"/>
              <a:ext cx="7048" cy="2605"/>
            </a:xfrm>
            <a:prstGeom prst="roundRect">
              <a:avLst>
                <a:gd name="adj" fmla="val 50000"/>
              </a:avLst>
            </a:prstGeom>
            <a:solidFill>
              <a:srgbClr val="FF6D6D"/>
            </a:solidFill>
            <a:ln>
              <a:noFill/>
            </a:ln>
            <a:effectLst>
              <a:innerShdw blurRad="63500" dist="50800" dir="108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1200" y="7160"/>
              <a:ext cx="6080" cy="2237"/>
            </a:xfrm>
            <a:prstGeom prst="rect">
              <a:avLst/>
            </a:prstGeom>
            <a:noFill/>
          </p:spPr>
          <p:txBody>
            <a:bodyPr wrap="square" rtlCol="0" anchor="t">
              <a:spAutoFit/>
            </a:bodyPr>
            <a:p>
              <a:pPr>
                <a:lnSpc>
                  <a:spcPct val="120000"/>
                </a:lnSpc>
                <a:spcBef>
                  <a:spcPts val="0"/>
                </a:spcBef>
                <a:spcAft>
                  <a:spcPts val="0"/>
                </a:spcAft>
              </a:pPr>
              <a:r>
                <a:rPr lang="zh-CN" altLang="en-US" sz="2400" dirty="0" smtClean="0">
                  <a:solidFill>
                    <a:schemeClr val="tx1"/>
                  </a:solidFill>
                  <a:latin typeface="微软雅黑" panose="020B0503020204020204" charset="-122"/>
                  <a:ea typeface="微软雅黑" panose="020B0503020204020204" charset="-122"/>
                  <a:cs typeface="Times New Roman" panose="02020603050405020304" pitchFamily="18" charset="0"/>
                  <a:sym typeface="+mn-ea"/>
                </a:rPr>
                <a:t>正数</a:t>
              </a:r>
              <a:r>
                <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rPr>
                <a:t>前面的正号可以省略</a:t>
              </a:r>
              <a:endPar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endParaRPr>
            </a:p>
            <a:p>
              <a:pPr>
                <a:lnSpc>
                  <a:spcPct val="120000"/>
                </a:lnSpc>
                <a:spcBef>
                  <a:spcPts val="0"/>
                </a:spcBef>
                <a:spcAft>
                  <a:spcPts val="0"/>
                </a:spcAft>
              </a:pPr>
              <a:r>
                <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rPr>
                <a:t>不写，如果为了与负数对</a:t>
              </a:r>
              <a:endPar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endParaRPr>
            </a:p>
            <a:p>
              <a:pPr>
                <a:lnSpc>
                  <a:spcPct val="120000"/>
                </a:lnSpc>
                <a:spcBef>
                  <a:spcPts val="0"/>
                </a:spcBef>
                <a:spcAft>
                  <a:spcPts val="0"/>
                </a:spcAft>
              </a:pPr>
              <a:r>
                <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rPr>
                <a:t>比也可以加上正号。</a:t>
              </a:r>
              <a:endParaRPr lang="zh-CN" altLang="en-US" sz="2400" dirty="0">
                <a:solidFill>
                  <a:schemeClr val="tx1"/>
                </a:solidFill>
                <a:latin typeface="微软雅黑" panose="020B0503020204020204" charset="-122"/>
                <a:ea typeface="微软雅黑" panose="020B0503020204020204" charset="-122"/>
                <a:cs typeface="Times New Roman" panose="02020603050405020304" pitchFamily="18" charset="0"/>
                <a:sym typeface="+mn-ea"/>
              </a:endParaRPr>
            </a:p>
          </p:txBody>
        </p:sp>
      </p:grpSp>
      <p:sp>
        <p:nvSpPr>
          <p:cNvPr id="21" name="文本框 20"/>
          <p:cNvSpPr txBox="1"/>
          <p:nvPr/>
        </p:nvSpPr>
        <p:spPr>
          <a:xfrm>
            <a:off x="7678420" y="3775075"/>
            <a:ext cx="2032000" cy="460375"/>
          </a:xfrm>
          <a:prstGeom prst="rect">
            <a:avLst/>
          </a:prstGeom>
          <a:noFill/>
        </p:spPr>
        <p:txBody>
          <a:bodyPr wrap="square" rtlCol="0" anchor="t">
            <a:spAutoFit/>
          </a:bodyPr>
          <a:p>
            <a:pPr defTabSz="685800">
              <a:lnSpc>
                <a:spcPct val="100000"/>
              </a:lnSpc>
              <a:buFont typeface="Arial" panose="020B0604020202020204" pitchFamily="34" charset="0"/>
              <a:buNone/>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读作：正三</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22" name="文本框 21"/>
          <p:cNvSpPr txBox="1"/>
          <p:nvPr/>
        </p:nvSpPr>
        <p:spPr>
          <a:xfrm>
            <a:off x="6990080" y="3775075"/>
            <a:ext cx="688340" cy="460375"/>
          </a:xfrm>
          <a:prstGeom prst="rect">
            <a:avLst/>
          </a:prstGeom>
          <a:noFill/>
        </p:spPr>
        <p:txBody>
          <a:bodyPr wrap="square" rtlCol="0">
            <a:spAutoFit/>
          </a:bodyPr>
          <a:p>
            <a:r>
              <a:rPr lang="en-US" altLang="zh-CN" sz="2400" dirty="0">
                <a:latin typeface="微软雅黑" panose="020B0503020204020204" charset="-122"/>
                <a:ea typeface="微软雅黑" panose="020B0503020204020204" charset="-122"/>
                <a:cs typeface="微软雅黑" panose="020B0503020204020204" charset="-122"/>
                <a:sym typeface="+mn-ea"/>
              </a:rPr>
              <a:t>+3</a:t>
            </a:r>
            <a:endParaRPr lang="en-US" altLang="zh-CN" sz="2400" dirty="0">
              <a:latin typeface="微软雅黑" panose="020B0503020204020204" charset="-122"/>
              <a:ea typeface="微软雅黑" panose="020B0503020204020204" charset="-122"/>
              <a:cs typeface="微软雅黑" panose="020B0503020204020204" charset="-122"/>
            </a:endParaRPr>
          </a:p>
        </p:txBody>
      </p:sp>
      <p:sp>
        <p:nvSpPr>
          <p:cNvPr id="23" name="矩形 22"/>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up)">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up)">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ppt_y</p:attrName>
                                        </p:attrNameLst>
                                      </p:cBhvr>
                                      <p:tavLst>
                                        <p:tav tm="0">
                                          <p:val>
                                            <p:strVal val="#ppt_y+#ppt_h*1.125000"/>
                                          </p:val>
                                        </p:tav>
                                        <p:tav tm="100000">
                                          <p:val>
                                            <p:strVal val="#ppt_y"/>
                                          </p:val>
                                        </p:tav>
                                      </p:tavLst>
                                    </p:anim>
                                    <p:animEffect transition="in" filter="wipe(up)">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2"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22425" y="1711960"/>
            <a:ext cx="2651760" cy="1330960"/>
            <a:chOff x="2555" y="2696"/>
            <a:chExt cx="4176" cy="2096"/>
          </a:xfrm>
        </p:grpSpPr>
        <p:grpSp>
          <p:nvGrpSpPr>
            <p:cNvPr id="64" name="组合 63"/>
            <p:cNvGrpSpPr/>
            <p:nvPr/>
          </p:nvGrpSpPr>
          <p:grpSpPr>
            <a:xfrm rot="0">
              <a:off x="2555" y="2696"/>
              <a:ext cx="4176" cy="2097"/>
              <a:chOff x="10439" y="4084"/>
              <a:chExt cx="6280" cy="3054"/>
            </a:xfrm>
          </p:grpSpPr>
          <p:sp>
            <p:nvSpPr>
              <p:cNvPr id="61" name="圆角矩形标注 60"/>
              <p:cNvSpPr/>
              <p:nvPr/>
            </p:nvSpPr>
            <p:spPr>
              <a:xfrm>
                <a:off x="10439" y="4084"/>
                <a:ext cx="6281" cy="3054"/>
              </a:xfrm>
              <a:prstGeom prst="wedgeRoundRectCallout">
                <a:avLst>
                  <a:gd name="adj1" fmla="val -40638"/>
                  <a:gd name="adj2" fmla="val 74558"/>
                  <a:gd name="adj3" fmla="val 16667"/>
                </a:avLst>
              </a:prstGeom>
              <a:noFill/>
              <a:ln>
                <a:solidFill>
                  <a:srgbClr val="905E5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400">
                  <a:latin typeface="微软雅黑" panose="020B0503020204020204" charset="-122"/>
                  <a:ea typeface="微软雅黑" panose="020B0503020204020204" charset="-122"/>
                </a:endParaRPr>
              </a:p>
            </p:txBody>
          </p:sp>
          <p:sp>
            <p:nvSpPr>
              <p:cNvPr id="63" name="圆角矩形 62"/>
              <p:cNvSpPr/>
              <p:nvPr/>
            </p:nvSpPr>
            <p:spPr>
              <a:xfrm>
                <a:off x="10619" y="4282"/>
                <a:ext cx="5921" cy="2657"/>
              </a:xfrm>
              <a:prstGeom prst="roundRect">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 name="文本框 1"/>
            <p:cNvSpPr txBox="1"/>
            <p:nvPr/>
          </p:nvSpPr>
          <p:spPr>
            <a:xfrm>
              <a:off x="3006" y="2848"/>
              <a:ext cx="3275" cy="1539"/>
            </a:xfrm>
            <a:prstGeom prst="rect">
              <a:avLst/>
            </a:prstGeom>
            <a:noFill/>
          </p:spPr>
          <p:txBody>
            <a:bodyPr wrap="square" rtlCol="0" anchor="t">
              <a:spAutoFit/>
            </a:bodyPr>
            <a:p>
              <a:pPr algn="l" defTabSz="685800">
                <a:lnSpc>
                  <a:spcPct val="120000"/>
                </a:lnSpc>
                <a:spcBef>
                  <a:spcPts val="0"/>
                </a:spcBef>
                <a:spcAft>
                  <a:spcPts val="0"/>
                </a:spcAft>
              </a:pPr>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“0”</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是正数，</a:t>
              </a:r>
              <a:endPar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defTabSz="685800">
                <a:lnSpc>
                  <a:spcPct val="120000"/>
                </a:lnSpc>
                <a:spcBef>
                  <a:spcPts val="0"/>
                </a:spcBef>
                <a:spcAft>
                  <a:spcPts val="0"/>
                </a:spcAft>
              </a:pP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还是负数呢？</a:t>
              </a:r>
              <a:endPar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pic>
        <p:nvPicPr>
          <p:cNvPr id="4" name="图片 3" descr="F:\觅知网\人物\610.png610"/>
          <p:cNvPicPr>
            <a:picLocks noChangeAspect="1"/>
          </p:cNvPicPr>
          <p:nvPr>
            <p:custDataLst>
              <p:tags r:id="rId1"/>
            </p:custDataLst>
          </p:nvPr>
        </p:nvPicPr>
        <p:blipFill>
          <a:blip r:embed="rId2"/>
          <a:srcRect/>
          <a:stretch>
            <a:fillRect/>
          </a:stretch>
        </p:blipFill>
        <p:spPr>
          <a:xfrm>
            <a:off x="1296670" y="3522345"/>
            <a:ext cx="805180" cy="1393190"/>
          </a:xfrm>
          <a:prstGeom prst="rect">
            <a:avLst/>
          </a:prstGeom>
        </p:spPr>
      </p:pic>
      <p:pic>
        <p:nvPicPr>
          <p:cNvPr id="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755" y="1711960"/>
            <a:ext cx="1050290" cy="419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9"/>
          <p:cNvSpPr>
            <a:spLocks noChangeArrowheads="1"/>
          </p:cNvSpPr>
          <p:nvPr/>
        </p:nvSpPr>
        <p:spPr bwMode="auto">
          <a:xfrm>
            <a:off x="5605015" y="4350152"/>
            <a:ext cx="108000" cy="1080000"/>
          </a:xfrm>
          <a:prstGeom prst="rect">
            <a:avLst/>
          </a:prstGeom>
          <a:solidFill>
            <a:srgbClr val="FF0000"/>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800" eaLnBrk="1" hangingPunct="1">
              <a:lnSpc>
                <a:spcPct val="110000"/>
              </a:lnSpc>
              <a:buClr>
                <a:srgbClr val="4F81BD"/>
              </a:buClr>
              <a:buSzPct val="70000"/>
              <a:buFont typeface="Wingdings 2" panose="05020102010507070707" pitchFamily="18" charset="2"/>
              <a:buNone/>
            </a:pPr>
            <a:endParaRPr lang="zh-CN" altLang="en-US" sz="1400">
              <a:solidFill>
                <a:srgbClr val="623C3D"/>
              </a:solidFill>
              <a:ea typeface="微软雅黑" panose="020B0503020204020204" charset="-122"/>
            </a:endParaRPr>
          </a:p>
        </p:txBody>
      </p:sp>
      <p:sp>
        <p:nvSpPr>
          <p:cNvPr id="6" name="右箭头 5"/>
          <p:cNvSpPr/>
          <p:nvPr/>
        </p:nvSpPr>
        <p:spPr>
          <a:xfrm>
            <a:off x="4627245" y="4237355"/>
            <a:ext cx="524510" cy="158750"/>
          </a:xfrm>
          <a:prstGeom prst="rightArrow">
            <a:avLst>
              <a:gd name="adj1" fmla="val 50000"/>
              <a:gd name="adj2" fmla="val 2204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5" name="组合 14"/>
          <p:cNvGrpSpPr/>
          <p:nvPr/>
        </p:nvGrpSpPr>
        <p:grpSpPr>
          <a:xfrm>
            <a:off x="6563995" y="1752600"/>
            <a:ext cx="4745990" cy="709930"/>
            <a:chOff x="10337" y="2760"/>
            <a:chExt cx="7474" cy="1118"/>
          </a:xfrm>
        </p:grpSpPr>
        <p:grpSp>
          <p:nvGrpSpPr>
            <p:cNvPr id="24" name="组合 23"/>
            <p:cNvGrpSpPr/>
            <p:nvPr/>
          </p:nvGrpSpPr>
          <p:grpSpPr>
            <a:xfrm>
              <a:off x="10337" y="2760"/>
              <a:ext cx="7223" cy="1118"/>
              <a:chOff x="1679" y="4601"/>
              <a:chExt cx="14558" cy="4426"/>
            </a:xfrm>
            <a:effectLst>
              <a:outerShdw blurRad="76200" dir="13500000" sy="23000" kx="1200000" algn="br" rotWithShape="0">
                <a:prstClr val="black">
                  <a:alpha val="20000"/>
                </a:prstClr>
              </a:outerShdw>
            </a:effectLst>
          </p:grpSpPr>
          <p:sp>
            <p:nvSpPr>
              <p:cNvPr id="25" name="圆角矩形 24"/>
              <p:cNvSpPr/>
              <p:nvPr/>
            </p:nvSpPr>
            <p:spPr>
              <a:xfrm>
                <a:off x="1679" y="4601"/>
                <a:ext cx="14557" cy="4426"/>
              </a:xfrm>
              <a:prstGeom prst="roundRect">
                <a:avLst/>
              </a:prstGeom>
              <a:solidFill>
                <a:srgbClr val="92D05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1680" y="4601"/>
                <a:ext cx="14557" cy="4426"/>
              </a:xfrm>
              <a:prstGeom prst="roundRect">
                <a:avLst/>
              </a:prstGeom>
              <a:solidFill>
                <a:srgbClr val="92D050"/>
              </a:solidFill>
              <a:ln>
                <a:solidFill>
                  <a:srgbClr val="FF00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圆角矩形 26"/>
              <p:cNvSpPr/>
              <p:nvPr/>
            </p:nvSpPr>
            <p:spPr>
              <a:xfrm>
                <a:off x="1679" y="4601"/>
                <a:ext cx="14557" cy="4426"/>
              </a:xfrm>
              <a:prstGeom prst="roundRect">
                <a:avLst/>
              </a:prstGeom>
              <a:solidFill>
                <a:srgbClr val="92D050"/>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圆角矩形 27"/>
              <p:cNvSpPr/>
              <p:nvPr/>
            </p:nvSpPr>
            <p:spPr>
              <a:xfrm>
                <a:off x="1679" y="4601"/>
                <a:ext cx="14557" cy="4426"/>
              </a:xfrm>
              <a:prstGeom prst="roundRect">
                <a:avLst/>
              </a:prstGeom>
              <a:solidFill>
                <a:srgbClr val="8BDB85"/>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7" name="文本框 6"/>
            <p:cNvSpPr txBox="1"/>
            <p:nvPr/>
          </p:nvSpPr>
          <p:spPr>
            <a:xfrm>
              <a:off x="10337" y="2832"/>
              <a:ext cx="7475" cy="841"/>
            </a:xfrm>
            <a:prstGeom prst="rect">
              <a:avLst/>
            </a:prstGeom>
            <a:noFill/>
          </p:spPr>
          <p:txBody>
            <a:bodyPr wrap="square" rtlCol="0" anchor="t">
              <a:spAutoFit/>
            </a:bodyPr>
            <a:p>
              <a:pPr algn="l" defTabSz="685800" eaLnBrk="1" hangingPunct="1">
                <a:lnSpc>
                  <a:spcPct val="120000"/>
                </a:lnSpc>
                <a:buFont typeface="Arial" panose="020B0604020202020204" pitchFamily="34" charset="0"/>
                <a:buNone/>
              </a:pP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Wingdings" panose="05000000000000000000" pitchFamily="2" charset="2"/>
                </a:rPr>
                <a:t>“</a:t>
              </a:r>
              <a:r>
                <a:rPr lang="en-US" altLang="en-US" sz="2400" dirty="0">
                  <a:solidFill>
                    <a:schemeClr val="tx1"/>
                  </a:solidFill>
                  <a:latin typeface="微软雅黑" panose="020B0503020204020204" charset="-122"/>
                  <a:ea typeface="微软雅黑" panose="020B0503020204020204" charset="-122"/>
                  <a:cs typeface="微软雅黑" panose="020B0503020204020204" charset="-122"/>
                  <a:sym typeface="Wingdings" panose="05000000000000000000" pitchFamily="2" charset="2"/>
                </a:rPr>
                <a:t>0</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Wingdings" panose="05000000000000000000" pitchFamily="2" charset="2"/>
                </a:rPr>
                <a:t>”作为正数和负数的</a:t>
              </a:r>
              <a:r>
                <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Wingdings" panose="05000000000000000000" pitchFamily="2" charset="2"/>
                </a:rPr>
                <a:t>分界点。</a:t>
              </a:r>
              <a:endParaRPr lang="zh-CN" altLang="en-US" sz="2400" dirty="0" smtClean="0">
                <a:solidFill>
                  <a:schemeClr val="tx1"/>
                </a:solidFill>
                <a:latin typeface="微软雅黑" panose="020B0503020204020204" charset="-122"/>
                <a:ea typeface="微软雅黑" panose="020B0503020204020204" charset="-122"/>
                <a:cs typeface="微软雅黑" panose="020B0503020204020204" charset="-122"/>
                <a:sym typeface="Wingdings" panose="05000000000000000000" pitchFamily="2" charset="2"/>
              </a:endParaRPr>
            </a:p>
          </p:txBody>
        </p:sp>
      </p:grpSp>
      <p:grpSp>
        <p:nvGrpSpPr>
          <p:cNvPr id="16" name="组合 15"/>
          <p:cNvGrpSpPr/>
          <p:nvPr/>
        </p:nvGrpSpPr>
        <p:grpSpPr>
          <a:xfrm>
            <a:off x="6872605" y="2907030"/>
            <a:ext cx="4491355" cy="709930"/>
            <a:chOff x="10823" y="4578"/>
            <a:chExt cx="7073" cy="1118"/>
          </a:xfrm>
        </p:grpSpPr>
        <p:grpSp>
          <p:nvGrpSpPr>
            <p:cNvPr id="9" name="组合 8"/>
            <p:cNvGrpSpPr/>
            <p:nvPr/>
          </p:nvGrpSpPr>
          <p:grpSpPr>
            <a:xfrm>
              <a:off x="10823" y="4578"/>
              <a:ext cx="6249" cy="1118"/>
              <a:chOff x="1679" y="4601"/>
              <a:chExt cx="14558" cy="4426"/>
            </a:xfrm>
            <a:effectLst>
              <a:outerShdw blurRad="76200" dir="13500000" sy="23000" kx="1200000" algn="br" rotWithShape="0">
                <a:prstClr val="black">
                  <a:alpha val="20000"/>
                </a:prstClr>
              </a:outerShdw>
            </a:effectLst>
          </p:grpSpPr>
          <p:sp>
            <p:nvSpPr>
              <p:cNvPr id="10" name="圆角矩形 9"/>
              <p:cNvSpPr/>
              <p:nvPr/>
            </p:nvSpPr>
            <p:spPr>
              <a:xfrm>
                <a:off x="1679" y="4601"/>
                <a:ext cx="14557" cy="4426"/>
              </a:xfrm>
              <a:prstGeom prst="roundRect">
                <a:avLst/>
              </a:prstGeom>
              <a:solidFill>
                <a:srgbClr val="92D05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1680" y="4601"/>
                <a:ext cx="14557" cy="4426"/>
              </a:xfrm>
              <a:prstGeom prst="roundRect">
                <a:avLst/>
              </a:prstGeom>
              <a:solidFill>
                <a:srgbClr val="92D050"/>
              </a:solidFill>
              <a:ln>
                <a:solidFill>
                  <a:srgbClr val="FF00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a:off x="1679" y="4601"/>
                <a:ext cx="14557" cy="4426"/>
              </a:xfrm>
              <a:prstGeom prst="roundRect">
                <a:avLst/>
              </a:prstGeom>
              <a:solidFill>
                <a:srgbClr val="92D050"/>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圆角矩形 13"/>
              <p:cNvSpPr/>
              <p:nvPr/>
            </p:nvSpPr>
            <p:spPr>
              <a:xfrm>
                <a:off x="1679" y="4601"/>
                <a:ext cx="14557" cy="4426"/>
              </a:xfrm>
              <a:prstGeom prst="roundRect">
                <a:avLst/>
              </a:prstGeom>
              <a:solidFill>
                <a:srgbClr val="FFCE39"/>
              </a:solidFill>
              <a:ln>
                <a:solidFill>
                  <a:srgbClr val="FF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 name="文本框 7"/>
            <p:cNvSpPr txBox="1"/>
            <p:nvPr/>
          </p:nvSpPr>
          <p:spPr>
            <a:xfrm>
              <a:off x="10972" y="4793"/>
              <a:ext cx="6925" cy="725"/>
            </a:xfrm>
            <a:prstGeom prst="rect">
              <a:avLst/>
            </a:prstGeom>
            <a:noFill/>
          </p:spPr>
          <p:txBody>
            <a:bodyPr wrap="square" rtlCol="0" anchor="t">
              <a:spAutoFit/>
            </a:bodyPr>
            <a:p>
              <a:pPr defTabSz="685800"/>
              <a:r>
                <a:rPr lang="en-US" altLang="zh-CN" sz="2400" dirty="0" smtClean="0">
                  <a:solidFill>
                    <a:schemeClr val="tx1"/>
                  </a:solidFill>
                  <a:latin typeface="微软雅黑" panose="020B0503020204020204" charset="-122"/>
                  <a:ea typeface="微软雅黑" panose="020B0503020204020204" charset="-122"/>
                  <a:cs typeface="微软雅黑" panose="020B0503020204020204" charset="-122"/>
                  <a:sym typeface="+mn-ea"/>
                </a:rPr>
                <a:t>0</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既不是正数，也不是负数。</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36" name="组合 35"/>
          <p:cNvGrpSpPr/>
          <p:nvPr/>
        </p:nvGrpSpPr>
        <p:grpSpPr>
          <a:xfrm>
            <a:off x="7571740" y="4190365"/>
            <a:ext cx="1943100" cy="1943100"/>
            <a:chOff x="11924" y="6599"/>
            <a:chExt cx="3060" cy="3060"/>
          </a:xfrm>
        </p:grpSpPr>
        <p:sp>
          <p:nvSpPr>
            <p:cNvPr id="17" name="椭圆 16"/>
            <p:cNvSpPr>
              <a:spLocks noChangeAspect="1"/>
            </p:cNvSpPr>
            <p:nvPr/>
          </p:nvSpPr>
          <p:spPr>
            <a:xfrm>
              <a:off x="11924" y="6599"/>
              <a:ext cx="3061" cy="306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9" name="直接连接符 18"/>
            <p:cNvCxnSpPr>
              <a:stCxn id="17" idx="0"/>
            </p:cNvCxnSpPr>
            <p:nvPr/>
          </p:nvCxnSpPr>
          <p:spPr>
            <a:xfrm>
              <a:off x="13455" y="6599"/>
              <a:ext cx="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2124" y="8125"/>
              <a:ext cx="1375" cy="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3449" y="8150"/>
              <a:ext cx="1300" cy="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7588250" y="4192905"/>
            <a:ext cx="1944000" cy="1944000"/>
            <a:chOff x="11924" y="6601"/>
            <a:chExt cx="3061" cy="3061"/>
          </a:xfrm>
        </p:grpSpPr>
        <p:sp>
          <p:nvSpPr>
            <p:cNvPr id="22" name="饼形 21"/>
            <p:cNvSpPr/>
            <p:nvPr/>
          </p:nvSpPr>
          <p:spPr>
            <a:xfrm>
              <a:off x="11924" y="6601"/>
              <a:ext cx="3061" cy="3061"/>
            </a:xfrm>
            <a:prstGeom prst="pie">
              <a:avLst>
                <a:gd name="adj1" fmla="val 9099893"/>
                <a:gd name="adj2" fmla="val 16200000"/>
              </a:avLst>
            </a:prstGeom>
            <a:solidFill>
              <a:srgbClr val="FF0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3" name="文本框 22"/>
            <p:cNvSpPr txBox="1"/>
            <p:nvPr/>
          </p:nvSpPr>
          <p:spPr>
            <a:xfrm>
              <a:off x="12124" y="7377"/>
              <a:ext cx="1700" cy="725"/>
            </a:xfrm>
            <a:prstGeom prst="rect">
              <a:avLst/>
            </a:prstGeom>
            <a:noFill/>
          </p:spPr>
          <p:txBody>
            <a:bodyPr wrap="square" rtlCol="0">
              <a:spAutoFit/>
            </a:bodyPr>
            <a:p>
              <a:r>
                <a:rPr lang="zh-CN" altLang="en-US" sz="2400">
                  <a:solidFill>
                    <a:schemeClr val="bg1"/>
                  </a:solidFill>
                  <a:latin typeface="微软雅黑" panose="020B0503020204020204" charset="-122"/>
                  <a:ea typeface="微软雅黑" panose="020B0503020204020204" charset="-122"/>
                  <a:sym typeface="+mn-ea"/>
                </a:rPr>
                <a:t>正数</a:t>
              </a:r>
              <a:endParaRPr lang="zh-CN" altLang="en-US" sz="2400">
                <a:solidFill>
                  <a:schemeClr val="bg1"/>
                </a:solidFill>
                <a:latin typeface="微软雅黑" panose="020B0503020204020204" charset="-122"/>
                <a:ea typeface="微软雅黑" panose="020B0503020204020204" charset="-122"/>
              </a:endParaRPr>
            </a:p>
          </p:txBody>
        </p:sp>
      </p:grpSp>
      <p:grpSp>
        <p:nvGrpSpPr>
          <p:cNvPr id="30" name="组合 29"/>
          <p:cNvGrpSpPr/>
          <p:nvPr/>
        </p:nvGrpSpPr>
        <p:grpSpPr>
          <a:xfrm rot="7140000">
            <a:off x="7600439" y="4201209"/>
            <a:ext cx="1943735" cy="1962150"/>
            <a:chOff x="11831" y="6848"/>
            <a:chExt cx="3061" cy="3090"/>
          </a:xfrm>
        </p:grpSpPr>
        <p:sp>
          <p:nvSpPr>
            <p:cNvPr id="31" name="饼形 30"/>
            <p:cNvSpPr/>
            <p:nvPr/>
          </p:nvSpPr>
          <p:spPr>
            <a:xfrm rot="21540000">
              <a:off x="11831" y="6877"/>
              <a:ext cx="3061" cy="3061"/>
            </a:xfrm>
            <a:prstGeom prst="pie">
              <a:avLst>
                <a:gd name="adj1" fmla="val 9099893"/>
                <a:gd name="adj2" fmla="val 16344319"/>
              </a:avLst>
            </a:prstGeom>
            <a:solidFill>
              <a:schemeClr val="accent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2" name="文本框 31"/>
            <p:cNvSpPr txBox="1"/>
            <p:nvPr/>
          </p:nvSpPr>
          <p:spPr>
            <a:xfrm rot="14400000">
              <a:off x="11710" y="7335"/>
              <a:ext cx="1700" cy="725"/>
            </a:xfrm>
            <a:prstGeom prst="rect">
              <a:avLst/>
            </a:prstGeom>
            <a:noFill/>
          </p:spPr>
          <p:txBody>
            <a:bodyPr wrap="square" rtlCol="0">
              <a:spAutoFit/>
            </a:bodyPr>
            <a:p>
              <a:r>
                <a:rPr lang="zh-CN" altLang="en-US" sz="2400">
                  <a:solidFill>
                    <a:schemeClr val="bg1"/>
                  </a:solidFill>
                  <a:latin typeface="微软雅黑" panose="020B0503020204020204" charset="-122"/>
                  <a:ea typeface="微软雅黑" panose="020B0503020204020204" charset="-122"/>
                </a:rPr>
                <a:t>负数</a:t>
              </a:r>
              <a:endParaRPr lang="zh-CN" altLang="en-US" sz="2400">
                <a:solidFill>
                  <a:schemeClr val="bg1"/>
                </a:solidFill>
                <a:latin typeface="微软雅黑" panose="020B0503020204020204" charset="-122"/>
                <a:ea typeface="微软雅黑" panose="020B0503020204020204" charset="-122"/>
              </a:endParaRPr>
            </a:p>
          </p:txBody>
        </p:sp>
      </p:grpSp>
      <p:grpSp>
        <p:nvGrpSpPr>
          <p:cNvPr id="35" name="组合 34"/>
          <p:cNvGrpSpPr/>
          <p:nvPr/>
        </p:nvGrpSpPr>
        <p:grpSpPr>
          <a:xfrm>
            <a:off x="7587615" y="4197350"/>
            <a:ext cx="1943100" cy="1943100"/>
            <a:chOff x="11935" y="6594"/>
            <a:chExt cx="3060" cy="3060"/>
          </a:xfrm>
        </p:grpSpPr>
        <p:sp>
          <p:nvSpPr>
            <p:cNvPr id="34" name="饼形 33"/>
            <p:cNvSpPr/>
            <p:nvPr/>
          </p:nvSpPr>
          <p:spPr>
            <a:xfrm rot="14220000">
              <a:off x="11935" y="6594"/>
              <a:ext cx="3061" cy="3061"/>
            </a:xfrm>
            <a:prstGeom prst="pie">
              <a:avLst>
                <a:gd name="adj1" fmla="val 9099893"/>
                <a:gd name="adj2" fmla="val 16448372"/>
              </a:avLst>
            </a:prstGeom>
            <a:solidFill>
              <a:srgbClr val="F3541A"/>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3" name="文本框 32"/>
            <p:cNvSpPr txBox="1"/>
            <p:nvPr/>
          </p:nvSpPr>
          <p:spPr>
            <a:xfrm rot="21540000">
              <a:off x="13142" y="8571"/>
              <a:ext cx="885" cy="725"/>
            </a:xfrm>
            <a:prstGeom prst="rect">
              <a:avLst/>
            </a:prstGeom>
            <a:noFill/>
          </p:spPr>
          <p:txBody>
            <a:bodyPr wrap="square" rtlCol="0">
              <a:spAutoFit/>
            </a:bodyPr>
            <a:p>
              <a:r>
                <a:rPr lang="en-US" altLang="zh-CN" sz="2400">
                  <a:solidFill>
                    <a:schemeClr val="bg1"/>
                  </a:solidFill>
                  <a:latin typeface="微软雅黑" panose="020B0503020204020204" charset="-122"/>
                  <a:ea typeface="微软雅黑" panose="020B0503020204020204" charset="-122"/>
                </a:rPr>
                <a:t>0</a:t>
              </a:r>
              <a:endParaRPr lang="en-US" altLang="zh-CN" sz="2400">
                <a:solidFill>
                  <a:schemeClr val="bg1"/>
                </a:solidFill>
                <a:latin typeface="微软雅黑" panose="020B0503020204020204" charset="-122"/>
                <a:ea typeface="微软雅黑" panose="020B0503020204020204" charset="-122"/>
              </a:endParaRPr>
            </a:p>
          </p:txBody>
        </p:sp>
      </p:grpSp>
      <p:sp>
        <p:nvSpPr>
          <p:cNvPr id="37" name="矩形 36"/>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新知探究</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ppt_y</p:attrName>
                                        </p:attrNameLst>
                                      </p:cBhvr>
                                      <p:tavLst>
                                        <p:tav tm="0">
                                          <p:val>
                                            <p:strVal val="#ppt_y+#ppt_h*1.125000"/>
                                          </p:val>
                                        </p:tav>
                                        <p:tav tm="100000">
                                          <p:val>
                                            <p:strVal val="#ppt_y"/>
                                          </p:val>
                                        </p:tav>
                                      </p:tavLst>
                                    </p:anim>
                                    <p:animEffect transition="in" filter="wipe(up)">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ppt_y</p:attrName>
                                        </p:attrNameLst>
                                      </p:cBhvr>
                                      <p:tavLst>
                                        <p:tav tm="0">
                                          <p:val>
                                            <p:strVal val="#ppt_y+#ppt_h*1.125000"/>
                                          </p:val>
                                        </p:tav>
                                        <p:tav tm="100000">
                                          <p:val>
                                            <p:strVal val="#ppt_y"/>
                                          </p:val>
                                        </p:tav>
                                      </p:tavLst>
                                    </p:anim>
                                    <p:animEffect transition="in" filter="wipe(up)">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down)">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down)">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课堂练习</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2" name="文本框 1"/>
          <p:cNvSpPr txBox="1"/>
          <p:nvPr/>
        </p:nvSpPr>
        <p:spPr>
          <a:xfrm>
            <a:off x="1951355" y="1231265"/>
            <a:ext cx="8154035" cy="1050290"/>
          </a:xfrm>
          <a:prstGeom prst="rect">
            <a:avLst/>
          </a:prstGeom>
          <a:noFill/>
        </p:spPr>
        <p:txBody>
          <a:bodyPr wrap="square" rtlCol="0">
            <a:spAutoFit/>
          </a:bodyPr>
          <a:p>
            <a:pPr>
              <a:lnSpc>
                <a:spcPct val="13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我们规定海平面的海拔高度为</a:t>
            </a:r>
            <a:r>
              <a:rPr lang="en-US" altLang="zh-CN" sz="2400">
                <a:latin typeface="微软雅黑" panose="020B0503020204020204" charset="-122"/>
                <a:ea typeface="微软雅黑" panose="020B0503020204020204" charset="-122"/>
                <a:cs typeface="微软雅黑" panose="020B0503020204020204" charset="-122"/>
              </a:rPr>
              <a:t>0</a:t>
            </a:r>
            <a:r>
              <a:rPr lang="zh-CN" altLang="en-US" sz="2400">
                <a:latin typeface="微软雅黑" panose="020B0503020204020204" charset="-122"/>
                <a:ea typeface="微软雅黑" panose="020B0503020204020204" charset="-122"/>
                <a:cs typeface="微软雅黑" panose="020B0503020204020204" charset="-122"/>
              </a:rPr>
              <a:t>米，用正数或负数表示下面的海拔高度。</a:t>
            </a:r>
            <a:endParaRPr lang="zh-CN" altLang="en-US" sz="2400">
              <a:latin typeface="微软雅黑" panose="020B0503020204020204" charset="-122"/>
              <a:ea typeface="微软雅黑" panose="020B0503020204020204" charset="-122"/>
              <a:cs typeface="微软雅黑" panose="020B0503020204020204" charset="-122"/>
            </a:endParaRPr>
          </a:p>
        </p:txBody>
      </p:sp>
      <p:grpSp>
        <p:nvGrpSpPr>
          <p:cNvPr id="7" name="组合 6"/>
          <p:cNvGrpSpPr/>
          <p:nvPr/>
        </p:nvGrpSpPr>
        <p:grpSpPr>
          <a:xfrm>
            <a:off x="1584325" y="2760980"/>
            <a:ext cx="4305935" cy="2795905"/>
            <a:chOff x="2495" y="4348"/>
            <a:chExt cx="6781" cy="4403"/>
          </a:xfrm>
        </p:grpSpPr>
        <p:sp>
          <p:nvSpPr>
            <p:cNvPr id="3" name="文本框 2"/>
            <p:cNvSpPr txBox="1"/>
            <p:nvPr/>
          </p:nvSpPr>
          <p:spPr>
            <a:xfrm>
              <a:off x="2738" y="4688"/>
              <a:ext cx="6277" cy="3633"/>
            </a:xfrm>
            <a:prstGeom prst="rect">
              <a:avLst/>
            </a:prstGeom>
            <a:noFill/>
          </p:spPr>
          <p:txBody>
            <a:bodyPr wrap="square" rtlCol="0">
              <a:spAutoFit/>
            </a:bodyPr>
            <a:p>
              <a:pPr>
                <a:lnSpc>
                  <a:spcPct val="15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青海湖是我国最大的湖泊，位于青海省东北部，湖面高于海平面约</a:t>
              </a:r>
              <a:r>
                <a:rPr lang="en-US" altLang="zh-CN" sz="2400">
                  <a:latin typeface="微软雅黑" panose="020B0503020204020204" charset="-122"/>
                  <a:ea typeface="微软雅黑" panose="020B0503020204020204" charset="-122"/>
                  <a:cs typeface="微软雅黑" panose="020B0503020204020204" charset="-122"/>
                </a:rPr>
                <a:t>3200m</a:t>
              </a:r>
              <a:r>
                <a:rPr lang="zh-CN" altLang="en-US" sz="2400">
                  <a:latin typeface="微软雅黑" panose="020B0503020204020204" charset="-122"/>
                  <a:ea typeface="微软雅黑" panose="020B0503020204020204" charset="-122"/>
                  <a:cs typeface="微软雅黑" panose="020B0503020204020204" charset="-122"/>
                </a:rPr>
                <a:t>，可以记作（</a:t>
              </a:r>
              <a:r>
                <a:rPr lang="en-US" altLang="zh-CN" sz="2400">
                  <a:latin typeface="微软雅黑" panose="020B0503020204020204" charset="-122"/>
                  <a:ea typeface="微软雅黑" panose="020B0503020204020204" charset="-122"/>
                  <a:cs typeface="微软雅黑" panose="020B0503020204020204" charset="-122"/>
                </a:rPr>
                <a:t>             </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5" name="圆角矩形 4"/>
            <p:cNvSpPr/>
            <p:nvPr/>
          </p:nvSpPr>
          <p:spPr>
            <a:xfrm>
              <a:off x="2495" y="4348"/>
              <a:ext cx="6781" cy="4403"/>
            </a:xfrm>
            <a:prstGeom prst="roundRect">
              <a:avLst/>
            </a:prstGeom>
            <a:noFill/>
            <a:ln w="50800">
              <a:solidFill>
                <a:srgbClr val="DF21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 name="组合 7"/>
          <p:cNvGrpSpPr/>
          <p:nvPr/>
        </p:nvGrpSpPr>
        <p:grpSpPr>
          <a:xfrm>
            <a:off x="6056630" y="2760980"/>
            <a:ext cx="4305935" cy="2795905"/>
            <a:chOff x="9538" y="4348"/>
            <a:chExt cx="6781" cy="4403"/>
          </a:xfrm>
        </p:grpSpPr>
        <p:sp>
          <p:nvSpPr>
            <p:cNvPr id="4" name="文本框 3"/>
            <p:cNvSpPr txBox="1"/>
            <p:nvPr/>
          </p:nvSpPr>
          <p:spPr>
            <a:xfrm>
              <a:off x="9892" y="4688"/>
              <a:ext cx="6277" cy="3633"/>
            </a:xfrm>
            <a:prstGeom prst="rect">
              <a:avLst/>
            </a:prstGeom>
            <a:noFill/>
          </p:spPr>
          <p:txBody>
            <a:bodyPr wrap="square" rtlCol="0">
              <a:spAutoFit/>
            </a:bodyPr>
            <a:p>
              <a:pPr>
                <a:lnSpc>
                  <a:spcPct val="15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死海是地球上最咸的湖泊，位于亚州西部，水面低于海平面</a:t>
              </a:r>
              <a:r>
                <a:rPr lang="en-US" altLang="zh-CN" sz="2400">
                  <a:latin typeface="微软雅黑" panose="020B0503020204020204" charset="-122"/>
                  <a:ea typeface="微软雅黑" panose="020B0503020204020204" charset="-122"/>
                  <a:cs typeface="微软雅黑" panose="020B0503020204020204" charset="-122"/>
                </a:rPr>
                <a:t>392m</a:t>
              </a:r>
              <a:r>
                <a:rPr lang="zh-CN" altLang="en-US" sz="2400">
                  <a:latin typeface="微软雅黑" panose="020B0503020204020204" charset="-122"/>
                  <a:ea typeface="微软雅黑" panose="020B0503020204020204" charset="-122"/>
                  <a:cs typeface="微软雅黑" panose="020B0503020204020204" charset="-122"/>
                </a:rPr>
                <a:t>，可以记作（</a:t>
              </a:r>
              <a:r>
                <a:rPr lang="en-US" altLang="zh-CN" sz="2400">
                  <a:latin typeface="微软雅黑" panose="020B0503020204020204" charset="-122"/>
                  <a:ea typeface="微软雅黑" panose="020B0503020204020204" charset="-122"/>
                  <a:cs typeface="微软雅黑" panose="020B0503020204020204" charset="-122"/>
                </a:rPr>
                <a:t>             </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6" name="圆角矩形 5"/>
            <p:cNvSpPr/>
            <p:nvPr/>
          </p:nvSpPr>
          <p:spPr>
            <a:xfrm>
              <a:off x="9538" y="4348"/>
              <a:ext cx="6781" cy="4403"/>
            </a:xfrm>
            <a:prstGeom prst="roundRect">
              <a:avLst/>
            </a:prstGeom>
            <a:noFill/>
            <a:ln w="50800">
              <a:solidFill>
                <a:srgbClr val="DF21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文本框 8"/>
          <p:cNvSpPr txBox="1"/>
          <p:nvPr/>
        </p:nvSpPr>
        <p:spPr>
          <a:xfrm>
            <a:off x="2298065" y="4792980"/>
            <a:ext cx="151701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+3200m</a:t>
            </a:r>
            <a:endParaRPr lang="en-US" altLang="zh-CN" sz="2400">
              <a:latin typeface="微软雅黑" panose="020B0503020204020204" charset="-122"/>
              <a:ea typeface="微软雅黑" panose="020B0503020204020204" charset="-122"/>
            </a:endParaRPr>
          </a:p>
        </p:txBody>
      </p:sp>
      <p:sp>
        <p:nvSpPr>
          <p:cNvPr id="10" name="文本框 9"/>
          <p:cNvSpPr txBox="1"/>
          <p:nvPr/>
        </p:nvSpPr>
        <p:spPr>
          <a:xfrm>
            <a:off x="6490335" y="4792980"/>
            <a:ext cx="151701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cs typeface="微软雅黑" panose="020B0503020204020204" charset="-122"/>
              </a:rPr>
              <a:t>－392</a:t>
            </a:r>
            <a:r>
              <a:rPr lang="en-US" altLang="zh-CN" sz="2400">
                <a:latin typeface="微软雅黑" panose="020B0503020204020204" charset="-122"/>
                <a:ea typeface="微软雅黑" panose="020B0503020204020204" charset="-122"/>
              </a:rPr>
              <a:t>m</a:t>
            </a:r>
            <a:endParaRPr lang="en-US" altLang="zh-CN" sz="240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94155" y="1968500"/>
            <a:ext cx="10698480" cy="3253740"/>
            <a:chOff x="438" y="4472"/>
            <a:chExt cx="16848" cy="5124"/>
          </a:xfrm>
        </p:grpSpPr>
        <p:sp>
          <p:nvSpPr>
            <p:cNvPr id="18" name="Rectangle 12"/>
            <p:cNvSpPr>
              <a:spLocks noChangeArrowheads="1"/>
            </p:cNvSpPr>
            <p:nvPr/>
          </p:nvSpPr>
          <p:spPr bwMode="auto">
            <a:xfrm>
              <a:off x="438" y="6156"/>
              <a:ext cx="16849" cy="943"/>
            </a:xfrm>
            <a:prstGeom prst="rect">
              <a:avLst/>
            </a:prstGeom>
            <a:noFill/>
            <a:ln w="9525">
              <a:noFill/>
              <a:miter lim="800000"/>
            </a:ln>
          </p:spPr>
          <p:txBody>
            <a:bodyPr/>
            <a:lstStyle/>
            <a:p>
              <a:pPr defTabSz="685800">
                <a:lnSpc>
                  <a:spcPct val="12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3</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）因为</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正数的正号可以省略</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，所以负数</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的负号也</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可以省略。  </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a:p>
              <a:pPr defTabSz="685800">
                <a:lnSpc>
                  <a:spcPct val="120000"/>
                </a:lnSpc>
                <a:tabLst>
                  <a:tab pos="1511300" algn="l"/>
                  <a:tab pos="2736850" algn="l"/>
                  <a:tab pos="4000500" algn="l"/>
                </a:tabLst>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grpSp>
          <p:nvGrpSpPr>
            <p:cNvPr id="6" name="组合 5"/>
            <p:cNvGrpSpPr/>
            <p:nvPr/>
          </p:nvGrpSpPr>
          <p:grpSpPr>
            <a:xfrm>
              <a:off x="438" y="4472"/>
              <a:ext cx="15158" cy="5124"/>
              <a:chOff x="438" y="4472"/>
              <a:chExt cx="15158" cy="5124"/>
            </a:xfrm>
          </p:grpSpPr>
          <p:sp>
            <p:nvSpPr>
              <p:cNvPr id="7" name="Rectangle 12"/>
              <p:cNvSpPr>
                <a:spLocks noChangeArrowheads="1"/>
              </p:cNvSpPr>
              <p:nvPr/>
            </p:nvSpPr>
            <p:spPr bwMode="auto">
              <a:xfrm>
                <a:off x="438" y="7932"/>
                <a:ext cx="15150" cy="799"/>
              </a:xfrm>
              <a:prstGeom prst="rect">
                <a:avLst/>
              </a:prstGeom>
              <a:noFill/>
              <a:ln w="9525">
                <a:noFill/>
                <a:miter lim="800000"/>
              </a:ln>
            </p:spPr>
            <p:txBody>
              <a:bodyPr/>
              <a:lstStyle/>
              <a:p>
                <a:pPr defTabSz="685800">
                  <a:lnSpc>
                    <a:spcPct val="10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5</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）一</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个数不是正数就一定是负数。　　</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 （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a:p>
                <a:pPr defTabSz="685800">
                  <a:lnSpc>
                    <a:spcPct val="100000"/>
                  </a:lnSpc>
                  <a:tabLst>
                    <a:tab pos="1511300" algn="l"/>
                    <a:tab pos="2736850" algn="l"/>
                    <a:tab pos="4000500" algn="l"/>
                  </a:tabLst>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25" name="Rectangle 12"/>
              <p:cNvSpPr>
                <a:spLocks noChangeArrowheads="1"/>
              </p:cNvSpPr>
              <p:nvPr/>
            </p:nvSpPr>
            <p:spPr bwMode="auto">
              <a:xfrm>
                <a:off x="446" y="8756"/>
                <a:ext cx="15150" cy="841"/>
              </a:xfrm>
              <a:prstGeom prst="rect">
                <a:avLst/>
              </a:prstGeom>
              <a:noFill/>
              <a:ln w="9525">
                <a:noFill/>
                <a:miter lim="800000"/>
              </a:ln>
            </p:spPr>
            <p:txBody>
              <a:bodyPr/>
              <a:lstStyle/>
              <a:p>
                <a:pPr defTabSz="685800">
                  <a:lnSpc>
                    <a:spcPct val="10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6</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）只有</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整数分</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正负，</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分数和小数不分正负</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  </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 (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a:p>
                <a:pPr defTabSz="685800">
                  <a:lnSpc>
                    <a:spcPct val="100000"/>
                  </a:lnSpc>
                  <a:tabLst>
                    <a:tab pos="1511300" algn="l"/>
                    <a:tab pos="2736850" algn="l"/>
                    <a:tab pos="4000500" algn="l"/>
                  </a:tabLst>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16" name="Rectangle 12"/>
              <p:cNvSpPr>
                <a:spLocks noChangeArrowheads="1"/>
              </p:cNvSpPr>
              <p:nvPr/>
            </p:nvSpPr>
            <p:spPr bwMode="auto">
              <a:xfrm>
                <a:off x="446" y="4472"/>
                <a:ext cx="11882" cy="840"/>
              </a:xfrm>
              <a:prstGeom prst="rect">
                <a:avLst/>
              </a:prstGeom>
              <a:noFill/>
              <a:ln w="9525">
                <a:noFill/>
                <a:miter lim="800000"/>
              </a:ln>
            </p:spPr>
            <p:txBody>
              <a:bodyPr/>
              <a:lstStyle/>
              <a:p>
                <a:pPr defTabSz="685800">
                  <a:lnSpc>
                    <a:spcPct val="10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1</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只表示加号。</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  （   </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a:t>
                </a:r>
                <a:endPar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endParaRPr>
              </a:p>
              <a:p>
                <a:pPr defTabSz="685800">
                  <a:lnSpc>
                    <a:spcPct val="100000"/>
                  </a:lnSpc>
                  <a:tabLst>
                    <a:tab pos="1511300" algn="l"/>
                    <a:tab pos="2736850" algn="l"/>
                    <a:tab pos="4000500" algn="l"/>
                  </a:tabLst>
                </a:pP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a:p>
                <a:pPr defTabSz="685800">
                  <a:lnSpc>
                    <a:spcPct val="10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17" name="Rectangle 12"/>
              <p:cNvSpPr>
                <a:spLocks noChangeArrowheads="1"/>
              </p:cNvSpPr>
              <p:nvPr/>
            </p:nvSpPr>
            <p:spPr bwMode="auto">
              <a:xfrm>
                <a:off x="446" y="5398"/>
                <a:ext cx="12571" cy="812"/>
              </a:xfrm>
              <a:prstGeom prst="rect">
                <a:avLst/>
              </a:prstGeom>
              <a:noFill/>
              <a:ln w="9525">
                <a:noFill/>
                <a:miter lim="800000"/>
              </a:ln>
            </p:spPr>
            <p:txBody>
              <a:bodyPr/>
              <a:lstStyle/>
              <a:p>
                <a:pPr defTabSz="685800">
                  <a:lnSpc>
                    <a:spcPct val="10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2</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只表示负号</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2400" dirty="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  </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sp>
            <p:nvSpPr>
              <p:cNvPr id="24" name="Rectangle 12"/>
              <p:cNvSpPr>
                <a:spLocks noChangeArrowheads="1"/>
              </p:cNvSpPr>
              <p:nvPr/>
            </p:nvSpPr>
            <p:spPr bwMode="auto">
              <a:xfrm>
                <a:off x="438" y="7130"/>
                <a:ext cx="13242" cy="706"/>
              </a:xfrm>
              <a:prstGeom prst="rect">
                <a:avLst/>
              </a:prstGeom>
              <a:noFill/>
              <a:ln w="9525">
                <a:noFill/>
                <a:miter lim="800000"/>
              </a:ln>
            </p:spPr>
            <p:txBody>
              <a:bodyPr/>
              <a:lstStyle/>
              <a:p>
                <a:pPr defTabSz="685800">
                  <a:lnSpc>
                    <a:spcPct val="100000"/>
                  </a:lnSpc>
                  <a:tabLst>
                    <a:tab pos="1511300" algn="l"/>
                    <a:tab pos="2736850" algn="l"/>
                    <a:tab pos="4000500" algn="l"/>
                  </a:tabLst>
                </a:pP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4</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0</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是正数。                            </a:t>
                </a:r>
                <a:r>
                  <a:rPr lang="en-US" altLang="zh-CN" sz="2400" dirty="0" smtClean="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smtClean="0">
                    <a:solidFill>
                      <a:prstClr val="black"/>
                    </a:solidFill>
                    <a:latin typeface="微软雅黑" panose="020B0503020204020204" charset="-122"/>
                    <a:ea typeface="微软雅黑" panose="020B0503020204020204" charset="-122"/>
                    <a:cs typeface="微软雅黑" panose="020B0503020204020204" charset="-122"/>
                  </a:rPr>
                  <a:t>（  ）</a:t>
                </a: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a:p>
                <a:pPr defTabSz="685800">
                  <a:lnSpc>
                    <a:spcPct val="100000"/>
                  </a:lnSpc>
                  <a:tabLst>
                    <a:tab pos="1511300" algn="l"/>
                    <a:tab pos="2736850" algn="l"/>
                    <a:tab pos="4000500" algn="l"/>
                  </a:tabLst>
                </a:pPr>
                <a:r>
                  <a:rPr lang="zh-CN" altLang="en-US" sz="2400" dirty="0">
                    <a:solidFill>
                      <a:prstClr val="black"/>
                    </a:solidFill>
                    <a:latin typeface="微软雅黑" panose="020B0503020204020204" charset="-122"/>
                    <a:ea typeface="微软雅黑" panose="020B0503020204020204" charset="-122"/>
                    <a:cs typeface="微软雅黑" panose="020B0503020204020204" charset="-122"/>
                  </a:rPr>
                  <a:t>　　　　　　　　　　　　　　　　</a:t>
                </a:r>
                <a:endParaRPr lang="zh-CN" altLang="en-US" sz="2400" dirty="0">
                  <a:solidFill>
                    <a:prstClr val="black"/>
                  </a:solidFill>
                  <a:latin typeface="微软雅黑" panose="020B0503020204020204" charset="-122"/>
                  <a:ea typeface="微软雅黑" panose="020B0503020204020204" charset="-122"/>
                  <a:cs typeface="微软雅黑" panose="020B0503020204020204" charset="-122"/>
                </a:endParaRPr>
              </a:p>
            </p:txBody>
          </p:sp>
        </p:grpSp>
      </p:grpSp>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课堂练习</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9" name="文本框 8"/>
          <p:cNvSpPr txBox="1"/>
          <p:nvPr/>
        </p:nvSpPr>
        <p:spPr>
          <a:xfrm>
            <a:off x="8160385" y="1969770"/>
            <a:ext cx="346710" cy="460375"/>
          </a:xfrm>
          <a:prstGeom prst="rect">
            <a:avLst/>
          </a:prstGeom>
          <a:noFill/>
        </p:spPr>
        <p:txBody>
          <a:bodyPr wrap="square" rtlCol="0">
            <a:spAutoFit/>
          </a:bodyPr>
          <a:p>
            <a:r>
              <a:rPr lang="en-US" altLang="zh-CN" sz="2400" dirty="0">
                <a:solidFill>
                  <a:srgbClr val="FF0000"/>
                </a:solidFill>
                <a:latin typeface="微软雅黑" panose="020B0503020204020204" charset="-122"/>
                <a:ea typeface="微软雅黑" panose="020B0503020204020204" charset="-122"/>
                <a:sym typeface="+mn-ea"/>
              </a:rPr>
              <a:t>×</a:t>
            </a:r>
            <a:endParaRPr lang="en-US" altLang="zh-CN" sz="2400" dirty="0">
              <a:solidFill>
                <a:srgbClr val="FF0000"/>
              </a:solidFill>
              <a:latin typeface="微软雅黑" panose="020B0503020204020204" charset="-122"/>
              <a:ea typeface="微软雅黑" panose="020B0503020204020204" charset="-122"/>
              <a:sym typeface="+mn-ea"/>
            </a:endParaRPr>
          </a:p>
        </p:txBody>
      </p:sp>
      <p:sp>
        <p:nvSpPr>
          <p:cNvPr id="12" name="文本框 11"/>
          <p:cNvSpPr txBox="1"/>
          <p:nvPr/>
        </p:nvSpPr>
        <p:spPr>
          <a:xfrm>
            <a:off x="8200390" y="2576195"/>
            <a:ext cx="346710" cy="460375"/>
          </a:xfrm>
          <a:prstGeom prst="rect">
            <a:avLst/>
          </a:prstGeom>
          <a:noFill/>
        </p:spPr>
        <p:txBody>
          <a:bodyPr wrap="square" rtlCol="0">
            <a:spAutoFit/>
          </a:bodyPr>
          <a:p>
            <a:r>
              <a:rPr lang="en-US" altLang="zh-CN" sz="2400" dirty="0">
                <a:solidFill>
                  <a:srgbClr val="FF0000"/>
                </a:solidFill>
                <a:latin typeface="微软雅黑" panose="020B0503020204020204" charset="-122"/>
                <a:ea typeface="微软雅黑" panose="020B0503020204020204" charset="-122"/>
                <a:sym typeface="+mn-ea"/>
              </a:rPr>
              <a:t>×</a:t>
            </a:r>
            <a:endParaRPr lang="en-US" altLang="zh-CN" sz="2400" dirty="0">
              <a:solidFill>
                <a:srgbClr val="FF0000"/>
              </a:solidFill>
              <a:latin typeface="微软雅黑" panose="020B0503020204020204" charset="-122"/>
              <a:ea typeface="微软雅黑" panose="020B0503020204020204" charset="-122"/>
              <a:sym typeface="+mn-ea"/>
            </a:endParaRPr>
          </a:p>
        </p:txBody>
      </p:sp>
      <p:sp>
        <p:nvSpPr>
          <p:cNvPr id="13" name="文本框 12"/>
          <p:cNvSpPr txBox="1"/>
          <p:nvPr/>
        </p:nvSpPr>
        <p:spPr>
          <a:xfrm>
            <a:off x="10257790" y="3091180"/>
            <a:ext cx="346710" cy="460375"/>
          </a:xfrm>
          <a:prstGeom prst="rect">
            <a:avLst/>
          </a:prstGeom>
          <a:noFill/>
        </p:spPr>
        <p:txBody>
          <a:bodyPr wrap="square" rtlCol="0">
            <a:spAutoFit/>
          </a:bodyPr>
          <a:p>
            <a:r>
              <a:rPr lang="en-US" altLang="zh-CN" sz="2400" dirty="0">
                <a:solidFill>
                  <a:srgbClr val="FF0000"/>
                </a:solidFill>
                <a:latin typeface="微软雅黑" panose="020B0503020204020204" charset="-122"/>
                <a:ea typeface="微软雅黑" panose="020B0503020204020204" charset="-122"/>
                <a:sym typeface="+mn-ea"/>
              </a:rPr>
              <a:t>×</a:t>
            </a:r>
            <a:endParaRPr lang="en-US" altLang="zh-CN" sz="2400" dirty="0">
              <a:solidFill>
                <a:srgbClr val="FF0000"/>
              </a:solidFill>
              <a:latin typeface="微软雅黑" panose="020B0503020204020204" charset="-122"/>
              <a:ea typeface="微软雅黑" panose="020B0503020204020204" charset="-122"/>
              <a:sym typeface="+mn-ea"/>
            </a:endParaRPr>
          </a:p>
        </p:txBody>
      </p:sp>
      <p:sp>
        <p:nvSpPr>
          <p:cNvPr id="15" name="文本框 14"/>
          <p:cNvSpPr txBox="1"/>
          <p:nvPr/>
        </p:nvSpPr>
        <p:spPr>
          <a:xfrm>
            <a:off x="8200390" y="3653155"/>
            <a:ext cx="346710" cy="460375"/>
          </a:xfrm>
          <a:prstGeom prst="rect">
            <a:avLst/>
          </a:prstGeom>
          <a:noFill/>
        </p:spPr>
        <p:txBody>
          <a:bodyPr wrap="square" rtlCol="0">
            <a:spAutoFit/>
          </a:bodyPr>
          <a:p>
            <a:r>
              <a:rPr lang="en-US" altLang="zh-CN" sz="2400" dirty="0">
                <a:solidFill>
                  <a:srgbClr val="FF0000"/>
                </a:solidFill>
                <a:latin typeface="微软雅黑" panose="020B0503020204020204" charset="-122"/>
                <a:ea typeface="微软雅黑" panose="020B0503020204020204" charset="-122"/>
                <a:sym typeface="+mn-ea"/>
              </a:rPr>
              <a:t>×</a:t>
            </a:r>
            <a:endParaRPr lang="en-US" altLang="zh-CN" sz="2400" dirty="0">
              <a:solidFill>
                <a:srgbClr val="FF0000"/>
              </a:solidFill>
              <a:latin typeface="微软雅黑" panose="020B0503020204020204" charset="-122"/>
              <a:ea typeface="微软雅黑" panose="020B0503020204020204" charset="-122"/>
              <a:sym typeface="+mn-ea"/>
            </a:endParaRPr>
          </a:p>
        </p:txBody>
      </p:sp>
      <p:sp>
        <p:nvSpPr>
          <p:cNvPr id="22" name="文本框 21"/>
          <p:cNvSpPr txBox="1"/>
          <p:nvPr/>
        </p:nvSpPr>
        <p:spPr>
          <a:xfrm>
            <a:off x="8230235" y="4175760"/>
            <a:ext cx="346710" cy="460375"/>
          </a:xfrm>
          <a:prstGeom prst="rect">
            <a:avLst/>
          </a:prstGeom>
          <a:noFill/>
        </p:spPr>
        <p:txBody>
          <a:bodyPr wrap="square" rtlCol="0">
            <a:spAutoFit/>
          </a:bodyPr>
          <a:p>
            <a:r>
              <a:rPr lang="en-US" altLang="zh-CN" sz="2400" dirty="0">
                <a:solidFill>
                  <a:srgbClr val="FF0000"/>
                </a:solidFill>
                <a:latin typeface="微软雅黑" panose="020B0503020204020204" charset="-122"/>
                <a:ea typeface="微软雅黑" panose="020B0503020204020204" charset="-122"/>
                <a:sym typeface="+mn-ea"/>
              </a:rPr>
              <a:t>×</a:t>
            </a:r>
            <a:endParaRPr lang="en-US" altLang="zh-CN" sz="2400" dirty="0">
              <a:solidFill>
                <a:srgbClr val="FF0000"/>
              </a:solidFill>
              <a:latin typeface="微软雅黑" panose="020B0503020204020204" charset="-122"/>
              <a:ea typeface="微软雅黑" panose="020B0503020204020204" charset="-122"/>
              <a:sym typeface="+mn-ea"/>
            </a:endParaRPr>
          </a:p>
        </p:txBody>
      </p:sp>
      <p:sp>
        <p:nvSpPr>
          <p:cNvPr id="23" name="文本框 22"/>
          <p:cNvSpPr txBox="1"/>
          <p:nvPr/>
        </p:nvSpPr>
        <p:spPr>
          <a:xfrm>
            <a:off x="8220710" y="4695825"/>
            <a:ext cx="346710" cy="460375"/>
          </a:xfrm>
          <a:prstGeom prst="rect">
            <a:avLst/>
          </a:prstGeom>
          <a:noFill/>
        </p:spPr>
        <p:txBody>
          <a:bodyPr wrap="square" rtlCol="0">
            <a:spAutoFit/>
          </a:bodyPr>
          <a:p>
            <a:r>
              <a:rPr lang="en-US" altLang="zh-CN" sz="2400" dirty="0">
                <a:solidFill>
                  <a:srgbClr val="FF0000"/>
                </a:solidFill>
                <a:latin typeface="微软雅黑" panose="020B0503020204020204" charset="-122"/>
                <a:ea typeface="微软雅黑" panose="020B0503020204020204" charset="-122"/>
                <a:sym typeface="+mn-ea"/>
              </a:rPr>
              <a:t>×</a:t>
            </a:r>
            <a:endParaRPr lang="en-US" altLang="zh-CN" sz="2400" dirty="0">
              <a:solidFill>
                <a:srgbClr val="FF0000"/>
              </a:solidFill>
              <a:latin typeface="微软雅黑" panose="020B0503020204020204" charset="-122"/>
              <a:ea typeface="微软雅黑" panose="020B0503020204020204" charset="-122"/>
              <a:sym typeface="+mn-ea"/>
            </a:endParaRPr>
          </a:p>
        </p:txBody>
      </p:sp>
      <p:sp>
        <p:nvSpPr>
          <p:cNvPr id="2" name="圆角矩形 1"/>
          <p:cNvSpPr/>
          <p:nvPr/>
        </p:nvSpPr>
        <p:spPr>
          <a:xfrm>
            <a:off x="1151890" y="1517650"/>
            <a:ext cx="9902190" cy="4095115"/>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5625465" y="1304925"/>
            <a:ext cx="5367655" cy="530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 name="组合 3"/>
          <p:cNvGrpSpPr/>
          <p:nvPr/>
        </p:nvGrpSpPr>
        <p:grpSpPr>
          <a:xfrm>
            <a:off x="9013190" y="564515"/>
            <a:ext cx="1963420" cy="1565910"/>
            <a:chOff x="14194" y="889"/>
            <a:chExt cx="3092" cy="2466"/>
          </a:xfrm>
        </p:grpSpPr>
        <p:pic>
          <p:nvPicPr>
            <p:cNvPr id="3" name="图片 2" descr="51miz-E1191812-62AF948D"/>
            <p:cNvPicPr>
              <a:picLocks noChangeAspect="1"/>
            </p:cNvPicPr>
            <p:nvPr>
              <p:custDataLst>
                <p:tags r:id="rId1"/>
              </p:custDataLst>
            </p:nvPr>
          </p:nvPicPr>
          <p:blipFill>
            <a:blip r:embed="rId2"/>
            <a:srcRect r="52347" b="49343"/>
            <a:stretch>
              <a:fillRect/>
            </a:stretch>
          </p:blipFill>
          <p:spPr>
            <a:xfrm>
              <a:off x="14194" y="889"/>
              <a:ext cx="3093" cy="2466"/>
            </a:xfrm>
            <a:prstGeom prst="rect">
              <a:avLst/>
            </a:prstGeom>
          </p:spPr>
        </p:pic>
        <p:sp>
          <p:nvSpPr>
            <p:cNvPr id="14" name="矩形 4"/>
            <p:cNvSpPr>
              <a:spLocks noChangeArrowheads="1"/>
            </p:cNvSpPr>
            <p:nvPr/>
          </p:nvSpPr>
          <p:spPr bwMode="auto">
            <a:xfrm>
              <a:off x="15044" y="2085"/>
              <a:ext cx="1656"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defTabSz="685800">
                <a:lnSpc>
                  <a:spcPct val="100000"/>
                </a:lnSpc>
                <a:spcBef>
                  <a:spcPct val="0"/>
                </a:spcBef>
                <a:buFontTx/>
                <a:buNone/>
              </a:pPr>
              <a:r>
                <a:rPr lang="zh-CN" altLang="en-US" sz="2400" dirty="0" smtClean="0">
                  <a:solidFill>
                    <a:srgbClr val="000000"/>
                  </a:solidFill>
                  <a:latin typeface="微软雅黑" panose="020B0503020204020204" charset="-122"/>
                  <a:ea typeface="微软雅黑" panose="020B0503020204020204" charset="-122"/>
                  <a:cs typeface="微软雅黑" panose="020B0503020204020204" charset="-122"/>
                </a:rPr>
                <a:t>判</a:t>
              </a:r>
              <a:r>
                <a:rPr lang="en-US" altLang="zh-CN" sz="2400" dirty="0" smtClean="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400" dirty="0" smtClean="0">
                  <a:solidFill>
                    <a:srgbClr val="000000"/>
                  </a:solidFill>
                  <a:latin typeface="微软雅黑" panose="020B0503020204020204" charset="-122"/>
                  <a:ea typeface="微软雅黑" panose="020B0503020204020204" charset="-122"/>
                  <a:cs typeface="微软雅黑" panose="020B0503020204020204" charset="-122"/>
                </a:rPr>
                <a:t>断</a:t>
              </a:r>
              <a:endParaRPr lang="zh-CN" altLang="en-US" sz="2400" dirty="0">
                <a:solidFill>
                  <a:srgbClr val="000000"/>
                </a:solidFill>
                <a:latin typeface="微软雅黑" panose="020B0503020204020204" charset="-122"/>
                <a:ea typeface="微软雅黑" panose="020B0503020204020204" charset="-122"/>
                <a:cs typeface="微软雅黑" panose="020B0503020204020204" charset="-122"/>
              </a:endParaRPr>
            </a:p>
          </p:txBody>
        </p:sp>
      </p:grpSp>
      <p:sp>
        <p:nvSpPr>
          <p:cNvPr id="10" name="矩形 9"/>
          <p:cNvSpPr/>
          <p:nvPr/>
        </p:nvSpPr>
        <p:spPr>
          <a:xfrm>
            <a:off x="10871835" y="1593215"/>
            <a:ext cx="379095" cy="23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ppt_y</p:attrName>
                                        </p:attrNameLst>
                                      </p:cBhvr>
                                      <p:tavLst>
                                        <p:tav tm="0">
                                          <p:val>
                                            <p:strVal val="#ppt_y+#ppt_h*1.125000"/>
                                          </p:val>
                                        </p:tav>
                                        <p:tav tm="100000">
                                          <p:val>
                                            <p:strVal val="#ppt_y"/>
                                          </p:val>
                                        </p:tav>
                                      </p:tavLst>
                                    </p:anim>
                                    <p:animEffect transition="in" filter="wipe(up)">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up)">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up)">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p:tgtEl>
                                          <p:spTgt spid="23"/>
                                        </p:tgtEl>
                                        <p:attrNameLst>
                                          <p:attrName>ppt_y</p:attrName>
                                        </p:attrNameLst>
                                      </p:cBhvr>
                                      <p:tavLst>
                                        <p:tav tm="0">
                                          <p:val>
                                            <p:strVal val="#ppt_y+#ppt_h*1.125000"/>
                                          </p:val>
                                        </p:tav>
                                        <p:tav tm="100000">
                                          <p:val>
                                            <p:strVal val="#ppt_y"/>
                                          </p:val>
                                        </p:tav>
                                      </p:tavLst>
                                    </p:anim>
                                    <p:animEffect transition="in" filter="wipe(up)">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5"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课堂练习</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2" name="文本框 1"/>
          <p:cNvSpPr txBox="1"/>
          <p:nvPr/>
        </p:nvSpPr>
        <p:spPr>
          <a:xfrm>
            <a:off x="1437640" y="1228090"/>
            <a:ext cx="9784715" cy="1198880"/>
          </a:xfrm>
          <a:prstGeom prst="rect">
            <a:avLst/>
          </a:prstGeom>
          <a:noFill/>
        </p:spPr>
        <p:txBody>
          <a:bodyPr wrap="square" rtlCol="0">
            <a:spAutoFit/>
          </a:bodyPr>
          <a:p>
            <a:pPr>
              <a:lnSpc>
                <a:spcPct val="150000"/>
              </a:lnSpc>
              <a:spcBef>
                <a:spcPts val="0"/>
              </a:spcBef>
              <a:spcAft>
                <a:spcPts val="0"/>
              </a:spcAft>
            </a:pPr>
            <a:r>
              <a:rPr lang="zh-CN" altLang="zh-CN" sz="2400">
                <a:latin typeface="微软雅黑" panose="020B0503020204020204" charset="-122"/>
                <a:ea typeface="微软雅黑" panose="020B0503020204020204" charset="-122"/>
                <a:cs typeface="微软雅黑" panose="020B0503020204020204" charset="-122"/>
              </a:rPr>
              <a:t>下表是六（</a:t>
            </a:r>
            <a:r>
              <a:rPr lang="en-US" altLang="zh-CN" sz="2400">
                <a:latin typeface="微软雅黑" panose="020B0503020204020204" charset="-122"/>
                <a:ea typeface="微软雅黑" panose="020B0503020204020204" charset="-122"/>
                <a:cs typeface="微软雅黑" panose="020B0503020204020204" charset="-122"/>
              </a:rPr>
              <a:t>1</a:t>
            </a:r>
            <a:r>
              <a:rPr lang="zh-CN" altLang="zh-CN" sz="2400">
                <a:latin typeface="微软雅黑" panose="020B0503020204020204" charset="-122"/>
                <a:ea typeface="微软雅黑" panose="020B0503020204020204" charset="-122"/>
                <a:cs typeface="微软雅黑" panose="020B0503020204020204" charset="-122"/>
              </a:rPr>
              <a:t>）班</a:t>
            </a:r>
            <a:r>
              <a:rPr lang="en-US" altLang="zh-CN" sz="2400">
                <a:latin typeface="微软雅黑" panose="020B0503020204020204" charset="-122"/>
                <a:ea typeface="微软雅黑" panose="020B0503020204020204" charset="-122"/>
                <a:cs typeface="微软雅黑" panose="020B0503020204020204" charset="-122"/>
              </a:rPr>
              <a:t>6</a:t>
            </a:r>
            <a:r>
              <a:rPr lang="zh-CN" altLang="en-US" sz="2400">
                <a:latin typeface="微软雅黑" panose="020B0503020204020204" charset="-122"/>
                <a:ea typeface="微软雅黑" panose="020B0503020204020204" charset="-122"/>
                <a:cs typeface="微软雅黑" panose="020B0503020204020204" charset="-122"/>
              </a:rPr>
              <a:t>名女生的身高。把她们的身高记为</a:t>
            </a:r>
            <a:r>
              <a:rPr lang="en-US" altLang="zh-CN" sz="2400">
                <a:latin typeface="微软雅黑" panose="020B0503020204020204" charset="-122"/>
                <a:ea typeface="微软雅黑" panose="020B0503020204020204" charset="-122"/>
                <a:cs typeface="微软雅黑" panose="020B0503020204020204" charset="-122"/>
              </a:rPr>
              <a:t>0</a:t>
            </a:r>
            <a:r>
              <a:rPr lang="zh-CN" altLang="en-US" sz="2400">
                <a:latin typeface="微软雅黑" panose="020B0503020204020204" charset="-122"/>
                <a:ea typeface="微软雅黑" panose="020B0503020204020204" charset="-122"/>
                <a:cs typeface="微软雅黑" panose="020B0503020204020204" charset="-122"/>
              </a:rPr>
              <a:t>米，超过平均身高的部分记为正，不足的部分记为负。请你用正负数表示她们的身高。</a:t>
            </a:r>
            <a:endParaRPr lang="zh-CN" altLang="en-US" sz="2400">
              <a:latin typeface="微软雅黑" panose="020B0503020204020204" charset="-122"/>
              <a:ea typeface="微软雅黑" panose="020B0503020204020204" charset="-122"/>
              <a:cs typeface="微软雅黑" panose="020B0503020204020204" charset="-122"/>
            </a:endParaRPr>
          </a:p>
        </p:txBody>
      </p:sp>
      <p:graphicFrame>
        <p:nvGraphicFramePr>
          <p:cNvPr id="3" name="表格 2"/>
          <p:cNvGraphicFramePr/>
          <p:nvPr>
            <p:custDataLst>
              <p:tags r:id="rId1"/>
            </p:custDataLst>
          </p:nvPr>
        </p:nvGraphicFramePr>
        <p:xfrm>
          <a:off x="1437640" y="3216910"/>
          <a:ext cx="9341485" cy="2503170"/>
        </p:xfrm>
        <a:graphic>
          <a:graphicData uri="http://schemas.openxmlformats.org/drawingml/2006/table">
            <a:tbl>
              <a:tblPr firstRow="1" bandRow="1">
                <a:tableStyleId>{5C22544A-7EE6-4342-B048-85BDC9FD1C3A}</a:tableStyleId>
              </a:tblPr>
              <a:tblGrid>
                <a:gridCol w="1503680"/>
                <a:gridCol w="1066165"/>
                <a:gridCol w="1066165"/>
                <a:gridCol w="1066165"/>
                <a:gridCol w="1066165"/>
                <a:gridCol w="1066165"/>
                <a:gridCol w="1066165"/>
                <a:gridCol w="1440815"/>
              </a:tblGrid>
              <a:tr h="610235">
                <a:tc>
                  <a:txBody>
                    <a:bodyPr/>
                    <a:p>
                      <a:pPr algn="ctr">
                        <a:buNone/>
                      </a:pPr>
                      <a:r>
                        <a:rPr lang="zh-CN" altLang="en-US" sz="2400" b="0">
                          <a:solidFill>
                            <a:schemeClr val="tx1"/>
                          </a:solidFill>
                          <a:latin typeface="微软雅黑" panose="020B0503020204020204" charset="-122"/>
                          <a:ea typeface="微软雅黑" panose="020B0503020204020204" charset="-122"/>
                        </a:rPr>
                        <a:t>学号</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2</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3</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4</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5</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6</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c>
                  <a:txBody>
                    <a:bodyPr/>
                    <a:p>
                      <a:pPr algn="ctr">
                        <a:buNone/>
                      </a:pPr>
                      <a:r>
                        <a:rPr lang="zh-CN" altLang="en-US" sz="2400" b="0">
                          <a:solidFill>
                            <a:schemeClr val="tx1"/>
                          </a:solidFill>
                          <a:latin typeface="微软雅黑" panose="020B0503020204020204" charset="-122"/>
                          <a:ea typeface="微软雅黑" panose="020B0503020204020204" charset="-122"/>
                        </a:rPr>
                        <a:t>平均身高</a:t>
                      </a: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5BADE"/>
                    </a:solidFill>
                  </a:tcPr>
                </a:tc>
              </a:tr>
              <a:tr h="610235">
                <a:tc>
                  <a:txBody>
                    <a:bodyPr/>
                    <a:p>
                      <a:pPr algn="ctr">
                        <a:buNone/>
                      </a:pPr>
                      <a:r>
                        <a:rPr lang="zh-CN" altLang="en-US" sz="2400" b="0">
                          <a:solidFill>
                            <a:schemeClr val="tx1"/>
                          </a:solidFill>
                          <a:latin typeface="微软雅黑" panose="020B0503020204020204" charset="-122"/>
                          <a:ea typeface="微软雅黑" panose="020B0503020204020204" charset="-122"/>
                          <a:cs typeface="微软雅黑" panose="020B0503020204020204" charset="-122"/>
                        </a:rPr>
                        <a:t>身高</a:t>
                      </a:r>
                      <a:r>
                        <a:rPr lang="en-US" altLang="zh-CN" sz="2400" b="0">
                          <a:solidFill>
                            <a:schemeClr val="tx1"/>
                          </a:solidFill>
                          <a:latin typeface="微软雅黑" panose="020B0503020204020204" charset="-122"/>
                          <a:ea typeface="微软雅黑" panose="020B0503020204020204" charset="-122"/>
                          <a:cs typeface="微软雅黑" panose="020B0503020204020204" charset="-122"/>
                        </a:rPr>
                        <a:t>/cm</a:t>
                      </a:r>
                      <a:endParaRPr lang="en-US" altLang="zh-CN" sz="2400" b="0">
                        <a:solidFill>
                          <a:schemeClr val="tx1"/>
                        </a:solidFill>
                        <a:latin typeface="微软雅黑" panose="020B0503020204020204" charset="-122"/>
                        <a:ea typeface="微软雅黑" panose="020B0503020204020204" charset="-122"/>
                        <a:cs typeface="微软雅黑" panose="020B0503020204020204" charset="-122"/>
                      </a:endParaRPr>
                    </a:p>
                  </a:txBody>
                  <a:tcPr anchor="ctr" anchorCtr="1">
                    <a:solidFill>
                      <a:srgbClr val="F3541A"/>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160</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152</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143</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162</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150</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c>
                  <a:txBody>
                    <a:bodyPr/>
                    <a:p>
                      <a:pPr algn="ctr">
                        <a:buNone/>
                      </a:pPr>
                      <a:r>
                        <a:rPr lang="en-US" altLang="zh-CN" sz="2400" b="0">
                          <a:solidFill>
                            <a:schemeClr val="tx1"/>
                          </a:solidFill>
                          <a:latin typeface="微软雅黑" panose="020B0503020204020204" charset="-122"/>
                          <a:ea typeface="微软雅黑" panose="020B0503020204020204" charset="-122"/>
                        </a:rPr>
                        <a:t>157</a:t>
                      </a:r>
                      <a:endParaRPr lang="en-US" altLang="zh-CN"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F3541A"/>
                    </a:solidFill>
                  </a:tcPr>
                </a:tc>
              </a:tr>
              <a:tr h="1282700">
                <a:tc>
                  <a:txBody>
                    <a:bodyPr/>
                    <a:p>
                      <a:pPr algn="ctr">
                        <a:buNone/>
                      </a:pPr>
                      <a:r>
                        <a:rPr lang="zh-CN" altLang="zh-CN" sz="2400" b="0">
                          <a:solidFill>
                            <a:schemeClr val="tx1"/>
                          </a:solidFill>
                          <a:latin typeface="微软雅黑" panose="020B0503020204020204" charset="-122"/>
                          <a:ea typeface="微软雅黑" panose="020B0503020204020204" charset="-122"/>
                          <a:cs typeface="微软雅黑" panose="020B0503020204020204" charset="-122"/>
                        </a:rPr>
                        <a:t>用正负数表示</a:t>
                      </a:r>
                      <a:r>
                        <a:rPr lang="en-US" altLang="zh-CN" sz="2400" b="0">
                          <a:solidFill>
                            <a:schemeClr val="tx1"/>
                          </a:solidFill>
                          <a:latin typeface="微软雅黑" panose="020B0503020204020204" charset="-122"/>
                          <a:ea typeface="微软雅黑" panose="020B0503020204020204" charset="-122"/>
                          <a:cs typeface="微软雅黑" panose="020B0503020204020204" charset="-122"/>
                        </a:rPr>
                        <a:t>/cm</a:t>
                      </a:r>
                      <a:endParaRPr lang="en-US" altLang="zh-CN" sz="2400" b="0">
                        <a:solidFill>
                          <a:schemeClr val="tx1"/>
                        </a:solidFill>
                        <a:latin typeface="微软雅黑" panose="020B0503020204020204" charset="-122"/>
                        <a:ea typeface="微软雅黑" panose="020B0503020204020204" charset="-122"/>
                        <a:cs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c>
                  <a:txBody>
                    <a:bodyPr/>
                    <a:p>
                      <a:pPr algn="ctr">
                        <a:buNone/>
                      </a:pPr>
                      <a:endParaRPr lang="zh-CN" altLang="en-US" sz="2400" b="0">
                        <a:solidFill>
                          <a:schemeClr val="tx1"/>
                        </a:solidFill>
                        <a:latin typeface="微软雅黑" panose="020B0503020204020204" charset="-122"/>
                        <a:ea typeface="微软雅黑" panose="020B0503020204020204" charset="-122"/>
                      </a:endParaRPr>
                    </a:p>
                  </a:txBody>
                  <a:tcPr anchor="ctr" anchorCtr="1">
                    <a:solidFill>
                      <a:srgbClr val="92D050"/>
                    </a:solidFill>
                  </a:tcPr>
                </a:tc>
              </a:tr>
            </a:tbl>
          </a:graphicData>
        </a:graphic>
      </p:graphicFrame>
      <p:sp>
        <p:nvSpPr>
          <p:cNvPr id="4" name="文本框 3"/>
          <p:cNvSpPr txBox="1"/>
          <p:nvPr/>
        </p:nvSpPr>
        <p:spPr>
          <a:xfrm>
            <a:off x="9690735" y="3896995"/>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154</a:t>
            </a:r>
            <a:endParaRPr lang="en-US" altLang="zh-CN" sz="2400">
              <a:latin typeface="微软雅黑" panose="020B0503020204020204" charset="-122"/>
              <a:ea typeface="微软雅黑" panose="020B0503020204020204" charset="-122"/>
            </a:endParaRPr>
          </a:p>
        </p:txBody>
      </p:sp>
      <p:sp>
        <p:nvSpPr>
          <p:cNvPr id="5" name="文本框 4"/>
          <p:cNvSpPr txBox="1"/>
          <p:nvPr/>
        </p:nvSpPr>
        <p:spPr>
          <a:xfrm>
            <a:off x="3202940"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+6</a:t>
            </a:r>
            <a:endParaRPr lang="en-US" altLang="zh-CN" sz="2400">
              <a:latin typeface="微软雅黑" panose="020B0503020204020204" charset="-122"/>
              <a:ea typeface="微软雅黑" panose="020B0503020204020204" charset="-122"/>
            </a:endParaRPr>
          </a:p>
        </p:txBody>
      </p:sp>
      <p:sp>
        <p:nvSpPr>
          <p:cNvPr id="6" name="文本框 5"/>
          <p:cNvSpPr txBox="1"/>
          <p:nvPr/>
        </p:nvSpPr>
        <p:spPr>
          <a:xfrm>
            <a:off x="4326890"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-2</a:t>
            </a:r>
            <a:endParaRPr lang="en-US" altLang="zh-CN" sz="2400">
              <a:latin typeface="微软雅黑" panose="020B0503020204020204" charset="-122"/>
              <a:ea typeface="微软雅黑" panose="020B0503020204020204" charset="-122"/>
            </a:endParaRPr>
          </a:p>
        </p:txBody>
      </p:sp>
      <p:sp>
        <p:nvSpPr>
          <p:cNvPr id="7" name="文本框 6"/>
          <p:cNvSpPr txBox="1"/>
          <p:nvPr/>
        </p:nvSpPr>
        <p:spPr>
          <a:xfrm>
            <a:off x="5341620"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-11</a:t>
            </a:r>
            <a:endParaRPr lang="en-US" altLang="zh-CN" sz="2400">
              <a:latin typeface="微软雅黑" panose="020B0503020204020204" charset="-122"/>
              <a:ea typeface="微软雅黑" panose="020B0503020204020204" charset="-122"/>
            </a:endParaRPr>
          </a:p>
        </p:txBody>
      </p:sp>
      <p:sp>
        <p:nvSpPr>
          <p:cNvPr id="8" name="文本框 7"/>
          <p:cNvSpPr txBox="1"/>
          <p:nvPr/>
        </p:nvSpPr>
        <p:spPr>
          <a:xfrm>
            <a:off x="6387465"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+8</a:t>
            </a:r>
            <a:endParaRPr lang="en-US" altLang="zh-CN" sz="2400">
              <a:latin typeface="微软雅黑" panose="020B0503020204020204" charset="-122"/>
              <a:ea typeface="微软雅黑" panose="020B0503020204020204" charset="-122"/>
            </a:endParaRPr>
          </a:p>
        </p:txBody>
      </p:sp>
      <p:sp>
        <p:nvSpPr>
          <p:cNvPr id="9" name="文本框 8"/>
          <p:cNvSpPr txBox="1"/>
          <p:nvPr/>
        </p:nvSpPr>
        <p:spPr>
          <a:xfrm>
            <a:off x="7524750"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-4</a:t>
            </a:r>
            <a:endParaRPr lang="en-US" altLang="zh-CN" sz="2400">
              <a:latin typeface="微软雅黑" panose="020B0503020204020204" charset="-122"/>
              <a:ea typeface="微软雅黑" panose="020B0503020204020204" charset="-122"/>
            </a:endParaRPr>
          </a:p>
        </p:txBody>
      </p:sp>
      <p:sp>
        <p:nvSpPr>
          <p:cNvPr id="10" name="文本框 9"/>
          <p:cNvSpPr txBox="1"/>
          <p:nvPr/>
        </p:nvSpPr>
        <p:spPr>
          <a:xfrm>
            <a:off x="8524240"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+3</a:t>
            </a:r>
            <a:endParaRPr lang="en-US" altLang="zh-CN" sz="2400">
              <a:latin typeface="微软雅黑" panose="020B0503020204020204" charset="-122"/>
              <a:ea typeface="微软雅黑" panose="020B0503020204020204" charset="-122"/>
            </a:endParaRPr>
          </a:p>
        </p:txBody>
      </p:sp>
      <p:sp>
        <p:nvSpPr>
          <p:cNvPr id="12" name="文本框 11"/>
          <p:cNvSpPr txBox="1"/>
          <p:nvPr/>
        </p:nvSpPr>
        <p:spPr>
          <a:xfrm>
            <a:off x="9900920" y="4867910"/>
            <a:ext cx="76644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0</a:t>
            </a:r>
            <a:endParaRPr lang="en-US" altLang="zh-CN" sz="240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up)">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p:tgtEl>
                                          <p:spTgt spid="12"/>
                                        </p:tgtEl>
                                        <p:attrNameLst>
                                          <p:attrName>ppt_y</p:attrName>
                                        </p:attrNameLst>
                                      </p:cBhvr>
                                      <p:tavLst>
                                        <p:tav tm="0">
                                          <p:val>
                                            <p:strVal val="#ppt_y+#ppt_h*1.125000"/>
                                          </p:val>
                                        </p:tav>
                                        <p:tav tm="100000">
                                          <p:val>
                                            <p:strVal val="#ppt_y"/>
                                          </p:val>
                                        </p:tav>
                                      </p:tavLst>
                                    </p:anim>
                                    <p:animEffect transition="in" filter="wipe(up)">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课堂练习</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2" name="文本框 1"/>
          <p:cNvSpPr txBox="1"/>
          <p:nvPr/>
        </p:nvSpPr>
        <p:spPr>
          <a:xfrm>
            <a:off x="3672840" y="1275080"/>
            <a:ext cx="4610735" cy="460375"/>
          </a:xfrm>
          <a:prstGeom prst="rect">
            <a:avLst/>
          </a:prstGeom>
          <a:noFill/>
        </p:spPr>
        <p:txBody>
          <a:bodyPr wrap="square" rtlCol="0">
            <a:spAutoFit/>
          </a:bodyPr>
          <a:p>
            <a:pPr>
              <a:lnSpc>
                <a:spcPct val="10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把下面各数填入相应的方框中。</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26" name="Round Diagonal Corner Rectangle 25"/>
          <p:cNvSpPr/>
          <p:nvPr/>
        </p:nvSpPr>
        <p:spPr>
          <a:xfrm>
            <a:off x="2068830" y="3648710"/>
            <a:ext cx="3152140" cy="2155825"/>
          </a:xfrm>
          <a:prstGeom prst="round2DiagRect">
            <a:avLst>
              <a:gd name="adj1" fmla="val 30369"/>
              <a:gd name="adj2" fmla="val 0"/>
            </a:avLst>
          </a:prstGeom>
          <a:solidFill>
            <a:srgbClr val="FFC000">
              <a:alpha val="80000"/>
            </a:srgbClr>
          </a:solidFill>
          <a:ln>
            <a:noFill/>
          </a:ln>
          <a:effectLst>
            <a:outerShdw blurRad="177800" dist="190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solidFill>
                <a:schemeClr val="bg1"/>
              </a:solidFill>
              <a:cs typeface="+mn-ea"/>
              <a:sym typeface="+mn-lt"/>
            </a:endParaRPr>
          </a:p>
        </p:txBody>
      </p:sp>
      <p:sp>
        <p:nvSpPr>
          <p:cNvPr id="4" name="Round Diagonal Corner Rectangle 25"/>
          <p:cNvSpPr/>
          <p:nvPr/>
        </p:nvSpPr>
        <p:spPr>
          <a:xfrm>
            <a:off x="6463030" y="3648710"/>
            <a:ext cx="3152140" cy="2155825"/>
          </a:xfrm>
          <a:prstGeom prst="round2DiagRect">
            <a:avLst>
              <a:gd name="adj1" fmla="val 30369"/>
              <a:gd name="adj2" fmla="val 0"/>
            </a:avLst>
          </a:prstGeom>
          <a:solidFill>
            <a:srgbClr val="00B050">
              <a:alpha val="60000"/>
            </a:srgbClr>
          </a:solidFill>
          <a:ln>
            <a:noFill/>
          </a:ln>
          <a:effectLst>
            <a:outerShdw blurRad="177800" dist="190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solidFill>
                <a:schemeClr val="bg1"/>
              </a:solidFill>
              <a:cs typeface="+mn-ea"/>
              <a:sym typeface="+mn-lt"/>
            </a:endParaRPr>
          </a:p>
        </p:txBody>
      </p:sp>
      <p:grpSp>
        <p:nvGrpSpPr>
          <p:cNvPr id="6" name="组合 5"/>
          <p:cNvGrpSpPr/>
          <p:nvPr/>
        </p:nvGrpSpPr>
        <p:grpSpPr>
          <a:xfrm>
            <a:off x="1923415" y="2317750"/>
            <a:ext cx="8735060" cy="717550"/>
            <a:chOff x="3029" y="3650"/>
            <a:chExt cx="13756" cy="1130"/>
          </a:xfrm>
        </p:grpSpPr>
        <p:sp>
          <p:nvSpPr>
            <p:cNvPr id="3" name="文本框 2"/>
            <p:cNvSpPr txBox="1"/>
            <p:nvPr/>
          </p:nvSpPr>
          <p:spPr>
            <a:xfrm>
              <a:off x="3029" y="3733"/>
              <a:ext cx="13757" cy="725"/>
            </a:xfrm>
            <a:prstGeom prst="rect">
              <a:avLst/>
            </a:prstGeom>
            <a:noFill/>
          </p:spPr>
          <p:txBody>
            <a:bodyPr wrap="square" rtlCol="0">
              <a:spAutoFit/>
            </a:bodyPr>
            <a:p>
              <a:pPr>
                <a:lnSpc>
                  <a:spcPct val="100000"/>
                </a:lnSpc>
                <a:spcBef>
                  <a:spcPts val="0"/>
                </a:spcBef>
                <a:spcAft>
                  <a:spcPts val="0"/>
                </a:spcAft>
              </a:pPr>
              <a:r>
                <a:rPr lang="en-US" altLang="zh-CN" sz="2400">
                  <a:latin typeface="微软雅黑" panose="020B0503020204020204" charset="-122"/>
                  <a:ea typeface="微软雅黑" panose="020B0503020204020204" charset="-122"/>
                  <a:cs typeface="微软雅黑" panose="020B0503020204020204" charset="-122"/>
                </a:rPr>
                <a:t>+5     1.5     -3.5     -24     +0.34     -          0     2.05     -6.8</a:t>
              </a:r>
              <a:endParaRPr lang="zh-CN" altLang="en-US" sz="2400">
                <a:latin typeface="微软雅黑" panose="020B0503020204020204" charset="-122"/>
                <a:ea typeface="微软雅黑" panose="020B0503020204020204" charset="-122"/>
                <a:cs typeface="微软雅黑" panose="020B0503020204020204" charset="-122"/>
              </a:endParaRPr>
            </a:p>
          </p:txBody>
        </p:sp>
        <p:grpSp>
          <p:nvGrpSpPr>
            <p:cNvPr id="5" name="Group 6"/>
            <p:cNvGrpSpPr/>
            <p:nvPr/>
          </p:nvGrpSpPr>
          <p:grpSpPr>
            <a:xfrm>
              <a:off x="11353" y="3650"/>
              <a:ext cx="908" cy="1130"/>
              <a:chOff x="4876" y="2840"/>
              <a:chExt cx="363" cy="449"/>
            </a:xfrm>
          </p:grpSpPr>
          <p:sp>
            <p:nvSpPr>
              <p:cNvPr id="15" name="Text Box 7"/>
              <p:cNvSpPr txBox="1"/>
              <p:nvPr/>
            </p:nvSpPr>
            <p:spPr>
              <a:xfrm>
                <a:off x="4876" y="2840"/>
                <a:ext cx="363" cy="449"/>
              </a:xfrm>
              <a:prstGeom prst="rect">
                <a:avLst/>
              </a:prstGeom>
              <a:noFill/>
              <a:ln w="9525">
                <a:noFill/>
              </a:ln>
            </p:spPr>
            <p:txBody>
              <a:bodyPr>
                <a:spAutoFit/>
              </a:bodyPr>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1</a:t>
                </a:r>
                <a:endParaRPr lang="en-US" altLang="zh-CN" sz="2400" dirty="0">
                  <a:solidFill>
                    <a:schemeClr val="tx1"/>
                  </a:solidFill>
                  <a:latin typeface="微软雅黑" panose="020B0503020204020204" charset="-122"/>
                  <a:ea typeface="微软雅黑" panose="020B0503020204020204" charset="-122"/>
                </a:endParaRPr>
              </a:p>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3</a:t>
                </a:r>
                <a:endParaRPr lang="en-US" altLang="zh-CN" sz="2400" dirty="0">
                  <a:solidFill>
                    <a:schemeClr val="tx1"/>
                  </a:solidFill>
                  <a:latin typeface="微软雅黑" panose="020B0503020204020204" charset="-122"/>
                  <a:ea typeface="微软雅黑" panose="020B0503020204020204" charset="-122"/>
                </a:endParaRPr>
              </a:p>
            </p:txBody>
          </p:sp>
          <p:sp>
            <p:nvSpPr>
              <p:cNvPr id="16" name="Line 8"/>
              <p:cNvSpPr/>
              <p:nvPr/>
            </p:nvSpPr>
            <p:spPr>
              <a:xfrm>
                <a:off x="4876" y="3030"/>
                <a:ext cx="227" cy="0"/>
              </a:xfrm>
              <a:prstGeom prst="line">
                <a:avLst/>
              </a:prstGeom>
              <a:ln w="25400" cap="flat" cmpd="sng">
                <a:solidFill>
                  <a:schemeClr val="tx1"/>
                </a:solidFill>
                <a:prstDash val="solid"/>
                <a:headEnd type="none" w="med" len="med"/>
                <a:tailEnd type="none" w="med" len="med"/>
              </a:ln>
            </p:spPr>
          </p:sp>
        </p:grpSp>
      </p:grpSp>
      <p:sp>
        <p:nvSpPr>
          <p:cNvPr id="7" name="文本框 6"/>
          <p:cNvSpPr txBox="1"/>
          <p:nvPr/>
        </p:nvSpPr>
        <p:spPr>
          <a:xfrm>
            <a:off x="2657475" y="4126230"/>
            <a:ext cx="703580"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+5</a:t>
            </a:r>
            <a:endParaRPr lang="en-US" altLang="zh-CN" sz="2400">
              <a:latin typeface="微软雅黑" panose="020B0503020204020204" charset="-122"/>
              <a:ea typeface="微软雅黑" panose="020B0503020204020204" charset="-122"/>
            </a:endParaRPr>
          </a:p>
        </p:txBody>
      </p:sp>
      <p:sp>
        <p:nvSpPr>
          <p:cNvPr id="8" name="文本框 7"/>
          <p:cNvSpPr txBox="1"/>
          <p:nvPr/>
        </p:nvSpPr>
        <p:spPr>
          <a:xfrm>
            <a:off x="3844290" y="4126230"/>
            <a:ext cx="703580"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1.5</a:t>
            </a:r>
            <a:endParaRPr lang="en-US" altLang="zh-CN" sz="2400">
              <a:latin typeface="微软雅黑" panose="020B0503020204020204" charset="-122"/>
              <a:ea typeface="微软雅黑" panose="020B0503020204020204" charset="-122"/>
            </a:endParaRPr>
          </a:p>
        </p:txBody>
      </p:sp>
      <p:sp>
        <p:nvSpPr>
          <p:cNvPr id="9" name="文本框 8"/>
          <p:cNvSpPr txBox="1"/>
          <p:nvPr/>
        </p:nvSpPr>
        <p:spPr>
          <a:xfrm>
            <a:off x="2425065" y="4829810"/>
            <a:ext cx="116776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+0.34</a:t>
            </a:r>
            <a:endParaRPr lang="en-US" altLang="zh-CN" sz="2400">
              <a:latin typeface="微软雅黑" panose="020B0503020204020204" charset="-122"/>
              <a:ea typeface="微软雅黑" panose="020B0503020204020204" charset="-122"/>
            </a:endParaRPr>
          </a:p>
        </p:txBody>
      </p:sp>
      <p:sp>
        <p:nvSpPr>
          <p:cNvPr id="10" name="文本框 9"/>
          <p:cNvSpPr txBox="1"/>
          <p:nvPr/>
        </p:nvSpPr>
        <p:spPr>
          <a:xfrm>
            <a:off x="3672840" y="4829810"/>
            <a:ext cx="1047115"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2.05</a:t>
            </a:r>
            <a:endParaRPr lang="en-US" altLang="zh-CN" sz="2400">
              <a:latin typeface="微软雅黑" panose="020B0503020204020204" charset="-122"/>
              <a:ea typeface="微软雅黑" panose="020B0503020204020204" charset="-122"/>
            </a:endParaRPr>
          </a:p>
        </p:txBody>
      </p:sp>
      <p:sp>
        <p:nvSpPr>
          <p:cNvPr id="12" name="文本框 11"/>
          <p:cNvSpPr txBox="1"/>
          <p:nvPr/>
        </p:nvSpPr>
        <p:spPr>
          <a:xfrm>
            <a:off x="7018655" y="4032250"/>
            <a:ext cx="919480"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-3.5</a:t>
            </a:r>
            <a:endParaRPr lang="en-US" altLang="zh-CN" sz="2400">
              <a:latin typeface="微软雅黑" panose="020B0503020204020204" charset="-122"/>
              <a:ea typeface="微软雅黑" panose="020B0503020204020204" charset="-122"/>
            </a:endParaRPr>
          </a:p>
        </p:txBody>
      </p:sp>
      <p:sp>
        <p:nvSpPr>
          <p:cNvPr id="13" name="文本框 12"/>
          <p:cNvSpPr txBox="1"/>
          <p:nvPr/>
        </p:nvSpPr>
        <p:spPr>
          <a:xfrm>
            <a:off x="8095615" y="4032250"/>
            <a:ext cx="703580"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-24</a:t>
            </a:r>
            <a:endParaRPr lang="en-US" altLang="zh-CN" sz="2400">
              <a:latin typeface="微软雅黑" panose="020B0503020204020204" charset="-122"/>
              <a:ea typeface="微软雅黑" panose="020B0503020204020204" charset="-122"/>
            </a:endParaRPr>
          </a:p>
        </p:txBody>
      </p:sp>
      <p:grpSp>
        <p:nvGrpSpPr>
          <p:cNvPr id="20" name="组合 19"/>
          <p:cNvGrpSpPr/>
          <p:nvPr/>
        </p:nvGrpSpPr>
        <p:grpSpPr>
          <a:xfrm>
            <a:off x="7018655" y="4768850"/>
            <a:ext cx="826770" cy="717550"/>
            <a:chOff x="10813" y="7510"/>
            <a:chExt cx="1302" cy="1130"/>
          </a:xfrm>
        </p:grpSpPr>
        <p:sp>
          <p:nvSpPr>
            <p:cNvPr id="14" name="文本框 13"/>
            <p:cNvSpPr txBox="1"/>
            <p:nvPr/>
          </p:nvSpPr>
          <p:spPr>
            <a:xfrm>
              <a:off x="10813" y="7606"/>
              <a:ext cx="540" cy="72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a:t>
              </a:r>
              <a:endParaRPr lang="en-US" altLang="zh-CN" sz="2400">
                <a:latin typeface="微软雅黑" panose="020B0503020204020204" charset="-122"/>
                <a:ea typeface="微软雅黑" panose="020B0503020204020204" charset="-122"/>
              </a:endParaRPr>
            </a:p>
          </p:txBody>
        </p:sp>
        <p:grpSp>
          <p:nvGrpSpPr>
            <p:cNvPr id="19" name="组合 18"/>
            <p:cNvGrpSpPr/>
            <p:nvPr/>
          </p:nvGrpSpPr>
          <p:grpSpPr>
            <a:xfrm>
              <a:off x="11207" y="7510"/>
              <a:ext cx="908" cy="1130"/>
              <a:chOff x="11553" y="3850"/>
              <a:chExt cx="908" cy="1130"/>
            </a:xfrm>
          </p:grpSpPr>
          <p:sp>
            <p:nvSpPr>
              <p:cNvPr id="17" name="Text Box 7"/>
              <p:cNvSpPr txBox="1"/>
              <p:nvPr/>
            </p:nvSpPr>
            <p:spPr>
              <a:xfrm>
                <a:off x="11553" y="3850"/>
                <a:ext cx="908" cy="1130"/>
              </a:xfrm>
              <a:prstGeom prst="rect">
                <a:avLst/>
              </a:prstGeom>
              <a:noFill/>
              <a:ln w="9525">
                <a:noFill/>
              </a:ln>
            </p:spPr>
            <p:txBody>
              <a:bodyPr>
                <a:spAutoFit/>
              </a:bodyPr>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1</a:t>
                </a:r>
                <a:endParaRPr lang="en-US" altLang="zh-CN" sz="2400" dirty="0">
                  <a:solidFill>
                    <a:schemeClr val="tx1"/>
                  </a:solidFill>
                  <a:latin typeface="微软雅黑" panose="020B0503020204020204" charset="-122"/>
                  <a:ea typeface="微软雅黑" panose="020B0503020204020204" charset="-122"/>
                </a:endParaRPr>
              </a:p>
              <a:p>
                <a:pPr>
                  <a:lnSpc>
                    <a:spcPct val="60000"/>
                  </a:lnSpc>
                  <a:spcBef>
                    <a:spcPct val="50000"/>
                  </a:spcBef>
                </a:pPr>
                <a:r>
                  <a:rPr lang="en-US" altLang="zh-CN" sz="2400" dirty="0">
                    <a:solidFill>
                      <a:schemeClr val="tx1"/>
                    </a:solidFill>
                    <a:latin typeface="微软雅黑" panose="020B0503020204020204" charset="-122"/>
                    <a:ea typeface="微软雅黑" panose="020B0503020204020204" charset="-122"/>
                  </a:rPr>
                  <a:t>3</a:t>
                </a:r>
                <a:endParaRPr lang="en-US" altLang="zh-CN" sz="2400" dirty="0">
                  <a:solidFill>
                    <a:schemeClr val="tx1"/>
                  </a:solidFill>
                  <a:latin typeface="微软雅黑" panose="020B0503020204020204" charset="-122"/>
                  <a:ea typeface="微软雅黑" panose="020B0503020204020204" charset="-122"/>
                </a:endParaRPr>
              </a:p>
            </p:txBody>
          </p:sp>
          <p:sp>
            <p:nvSpPr>
              <p:cNvPr id="18" name="Line 8"/>
              <p:cNvSpPr/>
              <p:nvPr/>
            </p:nvSpPr>
            <p:spPr>
              <a:xfrm>
                <a:off x="11553" y="4328"/>
                <a:ext cx="568" cy="0"/>
              </a:xfrm>
              <a:prstGeom prst="line">
                <a:avLst/>
              </a:prstGeom>
              <a:ln w="25400" cap="flat" cmpd="sng">
                <a:solidFill>
                  <a:schemeClr val="tx1"/>
                </a:solidFill>
                <a:prstDash val="solid"/>
                <a:headEnd type="none" w="med" len="med"/>
                <a:tailEnd type="none" w="med" len="med"/>
              </a:ln>
            </p:spPr>
          </p:sp>
        </p:grpSp>
      </p:grpSp>
      <p:sp>
        <p:nvSpPr>
          <p:cNvPr id="21" name="文本框 20"/>
          <p:cNvSpPr txBox="1"/>
          <p:nvPr/>
        </p:nvSpPr>
        <p:spPr>
          <a:xfrm>
            <a:off x="8095615" y="4842510"/>
            <a:ext cx="922020" cy="460375"/>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rPr>
              <a:t>-6.8</a:t>
            </a:r>
            <a:endParaRPr lang="en-US" altLang="zh-CN" sz="2400">
              <a:latin typeface="微软雅黑" panose="020B0503020204020204" charset="-122"/>
              <a:ea typeface="微软雅黑" panose="020B0503020204020204" charset="-122"/>
            </a:endParaRPr>
          </a:p>
        </p:txBody>
      </p:sp>
      <p:sp>
        <p:nvSpPr>
          <p:cNvPr id="22" name="文本框 21"/>
          <p:cNvSpPr txBox="1"/>
          <p:nvPr/>
        </p:nvSpPr>
        <p:spPr>
          <a:xfrm>
            <a:off x="3193415" y="3432175"/>
            <a:ext cx="902970" cy="460375"/>
          </a:xfrm>
          <a:prstGeom prst="rect">
            <a:avLst/>
          </a:prstGeom>
          <a:noFill/>
        </p:spPr>
        <p:txBody>
          <a:bodyPr wrap="square" rtlCol="0">
            <a:spAutoFit/>
          </a:bodyPr>
          <a:p>
            <a:pPr>
              <a:lnSpc>
                <a:spcPct val="10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正数</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nvSpPr>
        <p:spPr>
          <a:xfrm>
            <a:off x="7629525" y="3432175"/>
            <a:ext cx="902970" cy="460375"/>
          </a:xfrm>
          <a:prstGeom prst="rect">
            <a:avLst/>
          </a:prstGeom>
          <a:noFill/>
        </p:spPr>
        <p:txBody>
          <a:bodyPr wrap="square" rtlCol="0">
            <a:spAutoFit/>
          </a:bodyPr>
          <a:p>
            <a:pPr>
              <a:lnSpc>
                <a:spcPct val="100000"/>
              </a:lnSpc>
              <a:spcBef>
                <a:spcPts val="0"/>
              </a:spcBef>
              <a:spcAft>
                <a:spcPts val="0"/>
              </a:spcAft>
            </a:pPr>
            <a:r>
              <a:rPr lang="zh-CN" altLang="en-US" sz="2400">
                <a:latin typeface="微软雅黑" panose="020B0503020204020204" charset="-122"/>
                <a:ea typeface="微软雅黑" panose="020B0503020204020204" charset="-122"/>
                <a:cs typeface="微软雅黑" panose="020B0503020204020204" charset="-122"/>
              </a:rPr>
              <a:t>负数</a:t>
            </a:r>
            <a:endParaRPr lang="zh-CN" altLang="en-US"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ppt_y</p:attrName>
                                        </p:attrNameLst>
                                      </p:cBhvr>
                                      <p:tavLst>
                                        <p:tav tm="0">
                                          <p:val>
                                            <p:strVal val="#ppt_y+#ppt_h*1.125000"/>
                                          </p:val>
                                        </p:tav>
                                        <p:tav tm="100000">
                                          <p:val>
                                            <p:strVal val="#ppt_y"/>
                                          </p:val>
                                        </p:tav>
                                      </p:tavLst>
                                    </p:anim>
                                    <p:animEffect transition="in" filter="wipe(up)">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ppt_y</p:attrName>
                                        </p:attrNameLst>
                                      </p:cBhvr>
                                      <p:tavLst>
                                        <p:tav tm="0">
                                          <p:val>
                                            <p:strVal val="#ppt_y+#ppt_h*1.125000"/>
                                          </p:val>
                                        </p:tav>
                                        <p:tav tm="100000">
                                          <p:val>
                                            <p:strVal val="#ppt_y"/>
                                          </p:val>
                                        </p:tav>
                                      </p:tavLst>
                                    </p:anim>
                                    <p:animEffect transition="in" filter="wipe(up)">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p:tgtEl>
                                          <p:spTgt spid="20"/>
                                        </p:tgtEl>
                                        <p:attrNameLst>
                                          <p:attrName>ppt_y</p:attrName>
                                        </p:attrNameLst>
                                      </p:cBhvr>
                                      <p:tavLst>
                                        <p:tav tm="0">
                                          <p:val>
                                            <p:strVal val="#ppt_y+#ppt_h*1.125000"/>
                                          </p:val>
                                        </p:tav>
                                        <p:tav tm="100000">
                                          <p:val>
                                            <p:strVal val="#ppt_y"/>
                                          </p:val>
                                        </p:tav>
                                      </p:tavLst>
                                    </p:anim>
                                    <p:animEffect transition="in" filter="wipe(up)">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up)">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p:tgtEl>
                                          <p:spTgt spid="21"/>
                                        </p:tgtEl>
                                        <p:attrNameLst>
                                          <p:attrName>ppt_y</p:attrName>
                                        </p:attrNameLst>
                                      </p:cBhvr>
                                      <p:tavLst>
                                        <p:tav tm="0">
                                          <p:val>
                                            <p:strVal val="#ppt_y+#ppt_h*1.125000"/>
                                          </p:val>
                                        </p:tav>
                                        <p:tav tm="100000">
                                          <p:val>
                                            <p:strVal val="#ppt_y"/>
                                          </p:val>
                                        </p:tav>
                                      </p:tavLst>
                                    </p:anim>
                                    <p:animEffect transition="in" filter="wipe(up)">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9" grpId="0"/>
      <p:bldP spid="1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98357" y="647216"/>
            <a:ext cx="1813809" cy="521970"/>
          </a:xfrm>
          <a:prstGeom prst="rect">
            <a:avLst/>
          </a:prstGeom>
        </p:spPr>
        <p:txBody>
          <a:bodyPr wrap="square" lIns="91440" tIns="45720" rIns="91440" bIns="45720">
            <a:spAutoFit/>
          </a:bodyPr>
          <a:lstStyle/>
          <a:p>
            <a:pPr lvl="0" algn="dist"/>
            <a:r>
              <a:rPr lang="zh-CN" altLang="zh-CN" sz="2800" dirty="0">
                <a:latin typeface="微软雅黑" panose="020B0503020204020204" charset="-122"/>
                <a:ea typeface="微软雅黑" panose="020B0503020204020204" charset="-122"/>
                <a:cs typeface="+mn-ea"/>
                <a:sym typeface="字魂105号-简雅黑" panose="00000500000000000000" pitchFamily="2" charset="-122"/>
              </a:rPr>
              <a:t>课堂小结</a:t>
            </a:r>
            <a:endParaRPr lang="zh-CN" altLang="zh-CN" sz="2800" dirty="0">
              <a:latin typeface="微软雅黑" panose="020B0503020204020204" charset="-122"/>
              <a:ea typeface="微软雅黑" panose="020B0503020204020204" charset="-122"/>
              <a:cs typeface="+mn-ea"/>
              <a:sym typeface="字魂105号-简雅黑" panose="00000500000000000000" pitchFamily="2" charset="-122"/>
            </a:endParaRPr>
          </a:p>
        </p:txBody>
      </p:sp>
      <p:sp>
        <p:nvSpPr>
          <p:cNvPr id="50" name="文本框 49"/>
          <p:cNvSpPr txBox="1">
            <a:spLocks noChangeArrowheads="1"/>
          </p:cNvSpPr>
          <p:nvPr/>
        </p:nvSpPr>
        <p:spPr bwMode="auto">
          <a:xfrm>
            <a:off x="1767840" y="3992880"/>
            <a:ext cx="3331845" cy="1420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lnSpc>
                <a:spcPct val="120000"/>
              </a:lnSpc>
              <a:spcBef>
                <a:spcPts val="0"/>
              </a:spcBef>
              <a:spcAft>
                <a:spcPts val="0"/>
              </a:spcAft>
              <a:buFont typeface="Arial" panose="020B0604020202020204" pitchFamily="34" charset="0"/>
              <a:buNone/>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正数前面可以写“</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endParaRPr>
          </a:p>
          <a:p>
            <a:pPr defTabSz="685800">
              <a:lnSpc>
                <a:spcPct val="120000"/>
              </a:lnSpc>
              <a:spcBef>
                <a:spcPts val="0"/>
              </a:spcBef>
              <a:spcAft>
                <a:spcPts val="0"/>
              </a:spcAft>
              <a:buFont typeface="Arial" panose="020B0604020202020204" pitchFamily="34" charset="0"/>
              <a:buNone/>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但通常不写，而负数前</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endParaRPr>
          </a:p>
          <a:p>
            <a:pPr defTabSz="685800">
              <a:lnSpc>
                <a:spcPct val="120000"/>
              </a:lnSpc>
              <a:spcBef>
                <a:spcPts val="0"/>
              </a:spcBef>
              <a:spcAft>
                <a:spcPts val="0"/>
              </a:spcAft>
              <a:buFont typeface="Arial" panose="020B0604020202020204" pitchFamily="34" charset="0"/>
              <a:buNone/>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面的“－”必须写。</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3" name="文本框 52"/>
          <p:cNvSpPr txBox="1">
            <a:spLocks noChangeArrowheads="1"/>
          </p:cNvSpPr>
          <p:nvPr/>
        </p:nvSpPr>
        <p:spPr bwMode="auto">
          <a:xfrm>
            <a:off x="5843270" y="3965575"/>
            <a:ext cx="4585970" cy="142049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lnSpc>
                <a:spcPct val="120000"/>
              </a:lnSpc>
              <a:spcBef>
                <a:spcPts val="0"/>
              </a:spcBef>
              <a:spcAft>
                <a:spcPts val="0"/>
              </a:spcAft>
              <a:buFont typeface="Arial" panose="020B0604020202020204" pitchFamily="34" charset="0"/>
              <a:buNone/>
            </a:pP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正数前面可以读“正”，但通常不读（如果有“</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号必须读），而负数前面的“负”必须读。</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endParaRPr>
          </a:p>
        </p:txBody>
      </p:sp>
      <p:grpSp>
        <p:nvGrpSpPr>
          <p:cNvPr id="2" name="组合 1"/>
          <p:cNvGrpSpPr/>
          <p:nvPr/>
        </p:nvGrpSpPr>
        <p:grpSpPr>
          <a:xfrm>
            <a:off x="3580765" y="1355090"/>
            <a:ext cx="5029200" cy="527050"/>
            <a:chOff x="5639" y="2134"/>
            <a:chExt cx="7920" cy="830"/>
          </a:xfrm>
        </p:grpSpPr>
        <p:sp>
          <p:nvSpPr>
            <p:cNvPr id="41" name="文本框 40"/>
            <p:cNvSpPr txBox="1"/>
            <p:nvPr/>
          </p:nvSpPr>
          <p:spPr>
            <a:xfrm>
              <a:off x="6006" y="2168"/>
              <a:ext cx="7189" cy="725"/>
            </a:xfrm>
            <a:prstGeom prst="rect">
              <a:avLst/>
            </a:prstGeom>
            <a:noFill/>
          </p:spPr>
          <p:txBody>
            <a:bodyPr wrap="square" rtlCol="0">
              <a:spAutoFit/>
            </a:bodyPr>
            <a:lstStyle/>
            <a:p>
              <a:pPr defTabSz="685800"/>
              <a:r>
                <a:rPr lang="zh-CN" altLang="en-US" sz="2400" dirty="0" smtClean="0">
                  <a:solidFill>
                    <a:schemeClr val="tx1"/>
                  </a:solidFill>
                  <a:latin typeface="微软雅黑" panose="020B0503020204020204" charset="-122"/>
                  <a:ea typeface="微软雅黑" panose="020B0503020204020204" charset="-122"/>
                </a:rPr>
                <a:t>用正负数表示两种相反意义的量。</a:t>
              </a:r>
              <a:endParaRPr lang="zh-CN" altLang="en-US" sz="2400" dirty="0" smtClean="0">
                <a:solidFill>
                  <a:schemeClr val="tx1"/>
                </a:solidFill>
                <a:latin typeface="微软雅黑" panose="020B0503020204020204" charset="-122"/>
                <a:ea typeface="微软雅黑" panose="020B0503020204020204" charset="-122"/>
              </a:endParaRPr>
            </a:p>
          </p:txBody>
        </p:sp>
        <p:sp>
          <p:nvSpPr>
            <p:cNvPr id="18" name="圆角矩形 17"/>
            <p:cNvSpPr/>
            <p:nvPr/>
          </p:nvSpPr>
          <p:spPr>
            <a:xfrm>
              <a:off x="5639" y="2134"/>
              <a:ext cx="7921" cy="83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 name="组合 3"/>
          <p:cNvGrpSpPr/>
          <p:nvPr/>
        </p:nvGrpSpPr>
        <p:grpSpPr>
          <a:xfrm>
            <a:off x="4097655" y="2165350"/>
            <a:ext cx="4281170" cy="527050"/>
            <a:chOff x="6453" y="3170"/>
            <a:chExt cx="6742" cy="830"/>
          </a:xfrm>
        </p:grpSpPr>
        <p:sp>
          <p:nvSpPr>
            <p:cNvPr id="47" name="文本框 46"/>
            <p:cNvSpPr txBox="1"/>
            <p:nvPr/>
          </p:nvSpPr>
          <p:spPr>
            <a:xfrm>
              <a:off x="6573" y="3223"/>
              <a:ext cx="6622" cy="725"/>
            </a:xfrm>
            <a:prstGeom prst="rect">
              <a:avLst/>
            </a:prstGeom>
            <a:noFill/>
          </p:spPr>
          <p:txBody>
            <a:bodyPr wrap="square" rtlCol="0">
              <a:spAutoFit/>
            </a:bodyPr>
            <a:lstStyle/>
            <a:p>
              <a:pPr defTabSz="685800"/>
              <a:r>
                <a:rPr lang="en-US" altLang="zh-CN" sz="2400" dirty="0">
                  <a:solidFill>
                    <a:schemeClr val="tx1"/>
                  </a:solidFill>
                  <a:latin typeface="微软雅黑" panose="020B0503020204020204" charset="-122"/>
                  <a:ea typeface="微软雅黑" panose="020B0503020204020204" charset="-122"/>
                  <a:cs typeface="微软雅黑" panose="020B0503020204020204" charset="-122"/>
                </a:rPr>
                <a:t>0</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既不是正数，也不是负数。</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圆角矩形 2"/>
            <p:cNvSpPr/>
            <p:nvPr/>
          </p:nvSpPr>
          <p:spPr>
            <a:xfrm>
              <a:off x="6453" y="3170"/>
              <a:ext cx="6321" cy="831"/>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 name="组合 7"/>
          <p:cNvGrpSpPr/>
          <p:nvPr/>
        </p:nvGrpSpPr>
        <p:grpSpPr>
          <a:xfrm rot="0">
            <a:off x="1586230" y="3220085"/>
            <a:ext cx="3676650" cy="2428240"/>
            <a:chOff x="2570" y="2806"/>
            <a:chExt cx="5790" cy="3824"/>
          </a:xfrm>
        </p:grpSpPr>
        <p:sp>
          <p:nvSpPr>
            <p:cNvPr id="6" name="圆角矩形 5"/>
            <p:cNvSpPr/>
            <p:nvPr/>
          </p:nvSpPr>
          <p:spPr>
            <a:xfrm>
              <a:off x="2570" y="3175"/>
              <a:ext cx="5790" cy="3455"/>
            </a:xfrm>
            <a:prstGeom prst="roundRect">
              <a:avLst/>
            </a:prstGeom>
            <a:noFill/>
            <a:ln w="63500">
              <a:solidFill>
                <a:srgbClr val="8718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C:\Users\Administrator\Desktop\51miz-E843831-1E34C3EA.png51miz-E843831-1E34C3EA"/>
            <p:cNvPicPr>
              <a:picLocks noChangeAspect="1"/>
            </p:cNvPicPr>
            <p:nvPr>
              <p:custDataLst>
                <p:tags r:id="rId1"/>
              </p:custDataLst>
            </p:nvPr>
          </p:nvPicPr>
          <p:blipFill>
            <a:blip r:embed="rId2"/>
            <a:srcRect/>
            <a:stretch>
              <a:fillRect/>
            </a:stretch>
          </p:blipFill>
          <p:spPr>
            <a:xfrm>
              <a:off x="3829" y="2806"/>
              <a:ext cx="3389" cy="1217"/>
            </a:xfrm>
            <a:prstGeom prst="rect">
              <a:avLst/>
            </a:prstGeom>
          </p:spPr>
        </p:pic>
        <p:sp>
          <p:nvSpPr>
            <p:cNvPr id="7" name="文本框 6"/>
            <p:cNvSpPr txBox="1"/>
            <p:nvPr/>
          </p:nvSpPr>
          <p:spPr>
            <a:xfrm>
              <a:off x="4868" y="3135"/>
              <a:ext cx="1390" cy="725"/>
            </a:xfrm>
            <a:prstGeom prst="rect">
              <a:avLst/>
            </a:prstGeom>
            <a:noFill/>
          </p:spPr>
          <p:txBody>
            <a:bodyPr wrap="none" rtlCol="0" anchor="t">
              <a:spAutoFit/>
            </a:bodyPr>
            <a:p>
              <a:pPr>
                <a:spcBef>
                  <a:spcPct val="50000"/>
                </a:spcBef>
                <a:buFontTx/>
                <a:buNone/>
                <a:defRPr/>
              </a:pPr>
              <a:r>
                <a:rPr lang="zh-CN" altLang="zh-CN" sz="2400" dirty="0">
                  <a:solidFill>
                    <a:schemeClr val="bg1"/>
                  </a:solidFill>
                  <a:latin typeface="微软雅黑" panose="020B0503020204020204" charset="-122"/>
                  <a:ea typeface="微软雅黑" panose="020B0503020204020204" charset="-122"/>
                  <a:sym typeface="+mn-ea"/>
                </a:rPr>
                <a:t>写</a:t>
              </a:r>
              <a:r>
                <a:rPr lang="en-US" altLang="zh-CN" sz="2400" dirty="0">
                  <a:solidFill>
                    <a:schemeClr val="bg1"/>
                  </a:solidFill>
                  <a:latin typeface="微软雅黑" panose="020B0503020204020204" charset="-122"/>
                  <a:ea typeface="微软雅黑" panose="020B0503020204020204" charset="-122"/>
                  <a:sym typeface="+mn-ea"/>
                </a:rPr>
                <a:t> </a:t>
              </a:r>
              <a:r>
                <a:rPr lang="zh-CN" altLang="zh-CN" sz="2400" dirty="0">
                  <a:solidFill>
                    <a:schemeClr val="bg1"/>
                  </a:solidFill>
                  <a:latin typeface="微软雅黑" panose="020B0503020204020204" charset="-122"/>
                  <a:ea typeface="微软雅黑" panose="020B0503020204020204" charset="-122"/>
                  <a:sym typeface="+mn-ea"/>
                </a:rPr>
                <a:t>法</a:t>
              </a:r>
              <a:endParaRPr lang="zh-CN" altLang="zh-CN" sz="2400" dirty="0">
                <a:solidFill>
                  <a:schemeClr val="bg1"/>
                </a:solidFill>
                <a:latin typeface="微软雅黑" panose="020B0503020204020204" charset="-122"/>
                <a:ea typeface="微软雅黑" panose="020B0503020204020204" charset="-122"/>
                <a:sym typeface="+mn-ea"/>
              </a:endParaRPr>
            </a:p>
          </p:txBody>
        </p:sp>
      </p:grpSp>
      <p:grpSp>
        <p:nvGrpSpPr>
          <p:cNvPr id="9" name="组合 8"/>
          <p:cNvGrpSpPr/>
          <p:nvPr/>
        </p:nvGrpSpPr>
        <p:grpSpPr>
          <a:xfrm rot="0">
            <a:off x="5690870" y="3220085"/>
            <a:ext cx="4903470" cy="2428240"/>
            <a:chOff x="1598" y="2806"/>
            <a:chExt cx="7722" cy="3824"/>
          </a:xfrm>
        </p:grpSpPr>
        <p:sp>
          <p:nvSpPr>
            <p:cNvPr id="10" name="圆角矩形 9"/>
            <p:cNvSpPr/>
            <p:nvPr/>
          </p:nvSpPr>
          <p:spPr>
            <a:xfrm>
              <a:off x="1598" y="3175"/>
              <a:ext cx="7722" cy="3455"/>
            </a:xfrm>
            <a:prstGeom prst="roundRect">
              <a:avLst/>
            </a:prstGeom>
            <a:noFill/>
            <a:ln w="63500">
              <a:solidFill>
                <a:srgbClr val="8718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descr="C:\Users\Administrator\Desktop\51miz-E843831-1E34C3EA.png51miz-E843831-1E34C3EA"/>
            <p:cNvPicPr>
              <a:picLocks noChangeAspect="1"/>
            </p:cNvPicPr>
            <p:nvPr>
              <p:custDataLst>
                <p:tags r:id="rId3"/>
              </p:custDataLst>
            </p:nvPr>
          </p:nvPicPr>
          <p:blipFill>
            <a:blip r:embed="rId2"/>
            <a:srcRect/>
            <a:stretch>
              <a:fillRect/>
            </a:stretch>
          </p:blipFill>
          <p:spPr>
            <a:xfrm>
              <a:off x="3373" y="2806"/>
              <a:ext cx="4201" cy="1217"/>
            </a:xfrm>
            <a:prstGeom prst="rect">
              <a:avLst/>
            </a:prstGeom>
          </p:spPr>
        </p:pic>
        <p:sp>
          <p:nvSpPr>
            <p:cNvPr id="13" name="文本框 12"/>
            <p:cNvSpPr txBox="1"/>
            <p:nvPr/>
          </p:nvSpPr>
          <p:spPr>
            <a:xfrm>
              <a:off x="4700" y="3135"/>
              <a:ext cx="1390" cy="725"/>
            </a:xfrm>
            <a:prstGeom prst="rect">
              <a:avLst/>
            </a:prstGeom>
            <a:noFill/>
          </p:spPr>
          <p:txBody>
            <a:bodyPr wrap="none" rtlCol="0" anchor="t">
              <a:spAutoFit/>
            </a:bodyPr>
            <a:p>
              <a:pPr>
                <a:spcBef>
                  <a:spcPct val="50000"/>
                </a:spcBef>
                <a:buFontTx/>
                <a:buNone/>
                <a:defRPr/>
              </a:pPr>
              <a:r>
                <a:rPr lang="zh-CN" altLang="en-US" sz="2400" dirty="0">
                  <a:solidFill>
                    <a:schemeClr val="bg1"/>
                  </a:solidFill>
                  <a:latin typeface="微软雅黑" panose="020B0503020204020204" charset="-122"/>
                  <a:ea typeface="微软雅黑" panose="020B0503020204020204" charset="-122"/>
                  <a:sym typeface="+mn-ea"/>
                </a:rPr>
                <a:t>读</a:t>
              </a:r>
              <a:r>
                <a:rPr lang="en-US" altLang="zh-CN" sz="2400" dirty="0">
                  <a:solidFill>
                    <a:schemeClr val="bg1"/>
                  </a:solidFill>
                  <a:latin typeface="微软雅黑" panose="020B0503020204020204" charset="-122"/>
                  <a:ea typeface="微软雅黑" panose="020B0503020204020204" charset="-122"/>
                  <a:sym typeface="+mn-ea"/>
                </a:rPr>
                <a:t> </a:t>
              </a:r>
              <a:r>
                <a:rPr lang="zh-CN" altLang="zh-CN" sz="2400" dirty="0">
                  <a:solidFill>
                    <a:schemeClr val="bg1"/>
                  </a:solidFill>
                  <a:latin typeface="微软雅黑" panose="020B0503020204020204" charset="-122"/>
                  <a:ea typeface="微软雅黑" panose="020B0503020204020204" charset="-122"/>
                  <a:sym typeface="+mn-ea"/>
                </a:rPr>
                <a:t>法</a:t>
              </a:r>
              <a:endParaRPr lang="zh-CN" altLang="zh-CN" sz="2400" dirty="0">
                <a:solidFill>
                  <a:schemeClr val="bg1"/>
                </a:solidFill>
                <a:latin typeface="微软雅黑" panose="020B0503020204020204" charset="-122"/>
                <a:ea typeface="微软雅黑" panose="020B0503020204020204"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951639" y="2628207"/>
            <a:ext cx="4464644" cy="922020"/>
          </a:xfrm>
          <a:prstGeom prst="rect">
            <a:avLst/>
          </a:prstGeom>
        </p:spPr>
        <p:txBody>
          <a:bodyPr wrap="square">
            <a:spAutoFit/>
          </a:bodyPr>
          <a:lstStyle/>
          <a:p>
            <a:pPr algn="dist">
              <a:defRPr/>
            </a:pPr>
            <a:r>
              <a:rPr lang="zh-CN" altLang="en-US" sz="5400" b="1" dirty="0">
                <a:latin typeface="微软雅黑" panose="020B0503020204020204" charset="-122"/>
                <a:ea typeface="微软雅黑" panose="020B0503020204020204" charset="-122"/>
                <a:cs typeface="+mn-ea"/>
                <a:sym typeface="字魂105号-简雅黑" panose="00000500000000000000" pitchFamily="2" charset="-122"/>
              </a:rPr>
              <a:t>课程结束</a:t>
            </a:r>
            <a:endParaRPr lang="zh-CN" altLang="en-US" sz="5400" b="1" dirty="0">
              <a:latin typeface="微软雅黑" panose="020B0503020204020204" charset="-122"/>
              <a:ea typeface="微软雅黑" panose="020B0503020204020204" charset="-122"/>
              <a:cs typeface="+mn-ea"/>
              <a:sym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userDrawn="1"/>
        </p:nvSpPr>
        <p:spPr>
          <a:xfrm>
            <a:off x="5126355" y="658495"/>
            <a:ext cx="1939925" cy="460375"/>
          </a:xfrm>
          <a:prstGeom prst="rect">
            <a:avLst/>
          </a:prstGeom>
          <a:noFill/>
        </p:spPr>
        <p:txBody>
          <a:bodyPr wrap="square" rtlCol="0">
            <a:spAutoFit/>
          </a:bodyPr>
          <a:p>
            <a:pPr algn="dist"/>
            <a:r>
              <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sym typeface="+mn-ea"/>
              </a:rPr>
              <a:t>版权声明</a:t>
            </a:r>
            <a:endPar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sym typeface="+mn-ea"/>
            </a:endParaRPr>
          </a:p>
        </p:txBody>
      </p:sp>
      <p:sp>
        <p:nvSpPr>
          <p:cNvPr id="4" name="矩形 3"/>
          <p:cNvSpPr/>
          <p:nvPr userDrawn="1"/>
        </p:nvSpPr>
        <p:spPr>
          <a:xfrm>
            <a:off x="2036445" y="1692275"/>
            <a:ext cx="8119110" cy="4154170"/>
          </a:xfrm>
          <a:prstGeom prst="rect">
            <a:avLst/>
          </a:prstGeom>
        </p:spPr>
        <p:txBody>
          <a:bodyPr wrap="square">
            <a:spAutoFit/>
          </a:bodyPr>
          <a:p>
            <a:pPr marL="0" marR="0" indent="539750" algn="just">
              <a:lnSpc>
                <a:spcPct val="150000"/>
              </a:lnSpc>
              <a:spcBef>
                <a:spcPts val="0"/>
              </a:spcBef>
              <a:spcAft>
                <a:spcPts val="0"/>
              </a:spcAft>
            </a:pPr>
            <a:r>
              <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教习网</a:t>
            </a:r>
            <a:r>
              <a:rPr lang="en-US" altLang="zh-CN" sz="1600" b="1" kern="100" dirty="0">
                <a:effectLst/>
                <a:latin typeface="宋体" panose="02010600030101010101" pitchFamily="2" charset="-122"/>
                <a:ea typeface="宋体" panose="02010600030101010101" pitchFamily="2" charset="-122"/>
                <a:cs typeface="Times New Roman" panose="02020603050405020304" pitchFamily="18" charset="0"/>
                <a:sym typeface="+mn-ea"/>
                <a:hlinkClick r:id="rId1" action="ppaction://hlinkfile"/>
              </a:rPr>
              <a:t>https://www.51jiaoxi.com/</a:t>
            </a:r>
            <a:r>
              <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（以下简称“本网站”）系属深圳市智学帮科技有限公司（以下简称“本公司”）旗下网站，为维护本公司合法权益，现依据相关法律法规作出如下郑重声明：</a:t>
            </a:r>
            <a:endPar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indent="539750" algn="just">
              <a:lnSpc>
                <a:spcPct val="150000"/>
              </a:lnSpc>
              <a:spcBef>
                <a:spcPts val="0"/>
              </a:spcBef>
              <a:spcAft>
                <a:spcPts val="0"/>
              </a:spcAft>
            </a:pPr>
            <a:r>
              <a:rPr lang="en-US" altLang="zh-CN"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1.</a:t>
            </a:r>
            <a:r>
              <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本文件仅用于个人学习、研究，不得用于商业性或盈利性用途，不得侵犯本司及相关权利人的合法权利。一旦发现侵权，本公司将联合司法机关获取相关用户信息并要求侵权者承担相关法律责任。</a:t>
            </a:r>
            <a:endPar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indent="539750" algn="just">
              <a:lnSpc>
                <a:spcPct val="150000"/>
              </a:lnSpc>
              <a:spcBef>
                <a:spcPts val="0"/>
              </a:spcBef>
              <a:spcAft>
                <a:spcPts val="0"/>
              </a:spcAft>
            </a:pPr>
            <a:r>
              <a:rPr lang="en-US" altLang="zh-CN"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2.</a:t>
            </a:r>
            <a:r>
              <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本网站上所有原创内容，是本公司依据相关法律法规，安排专项经费运营规划，组织老师创作完成，著作权归属本公司所有。</a:t>
            </a:r>
            <a:endPar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indent="539750" algn="just">
              <a:lnSpc>
                <a:spcPct val="150000"/>
              </a:lnSpc>
              <a:spcBef>
                <a:spcPts val="0"/>
              </a:spcBef>
              <a:spcAft>
                <a:spcPts val="0"/>
              </a:spcAft>
            </a:pPr>
            <a:r>
              <a:rPr lang="en-US" altLang="zh-CN"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3.</a:t>
            </a:r>
            <a:r>
              <a:rPr lang="zh-CN" altLang="en-US" sz="1600" b="1" kern="100" dirty="0">
                <a:effectLst/>
                <a:latin typeface="宋体" panose="02010600030101010101" pitchFamily="2" charset="-122"/>
                <a:ea typeface="宋体" panose="02010600030101010101" pitchFamily="2" charset="-122"/>
                <a:cs typeface="Times New Roman" panose="02020603050405020304" pitchFamily="18" charset="0"/>
                <a:sym typeface="+mn-ea"/>
              </a:rPr>
              <a:t>经由网站用户上传至本网站的课件、教案、学案、试卷等内容，其作品仅代表作者本人观点，本网站不保证其内容的有效性，凡因本作品引发的任何法律纠纷，均由上传用户承担法律责任，本网站仅有义务协助司法机关了解事实情况。</a:t>
            </a:r>
            <a:r>
              <a:rPr lang="en-US" altLang="zh-CN" sz="1600" b="1" kern="100" dirty="0">
                <a:effectLst/>
                <a:latin typeface="宋体" panose="02010600030101010101" pitchFamily="2" charset="-122"/>
                <a:ea typeface="宋体" panose="02010600030101010101" pitchFamily="2" charset="-122"/>
                <a:cs typeface="Times New Roman" panose="02020603050405020304" pitchFamily="18" charset="0"/>
              </a:rPr>
              <a:t>  </a:t>
            </a:r>
            <a:endParaRPr lang="en-US" altLang="zh-CN" sz="1600" b="1" kern="100" dirty="0">
              <a:effectLst/>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userDrawn="1"/>
        </p:nvSpPr>
        <p:spPr>
          <a:xfrm>
            <a:off x="2023824" y="1921798"/>
            <a:ext cx="8765381" cy="3014980"/>
          </a:xfrm>
          <a:prstGeom prst="rect">
            <a:avLst/>
          </a:prstGeom>
        </p:spPr>
        <p:txBody>
          <a:bodyPr wrap="square">
            <a:spAutoFit/>
          </a:bodyPr>
          <a:p>
            <a:pPr marL="0" marR="0" indent="0" fontAlgn="auto">
              <a:lnSpc>
                <a:spcPct val="200000"/>
              </a:lnSpc>
              <a:spcBef>
                <a:spcPts val="0"/>
              </a:spcBef>
              <a:spcAft>
                <a:spcPts val="0"/>
              </a:spcAft>
            </a:pPr>
            <a:r>
              <a:rPr lang="zh-CN" altLang="en-US" sz="1900" b="1" kern="100" dirty="0">
                <a:effectLst/>
                <a:latin typeface="宋体" panose="02010600030101010101" pitchFamily="2" charset="-122"/>
                <a:ea typeface="宋体" panose="02010600030101010101" pitchFamily="2" charset="-122"/>
                <a:cs typeface="Times New Roman" panose="02020603050405020304" pitchFamily="18" charset="0"/>
              </a:rPr>
              <a:t>教习网（</a:t>
            </a:r>
            <a:r>
              <a:rPr lang="en-US" altLang="zh-CN" sz="1900" b="1" kern="100" dirty="0">
                <a:effectLst/>
                <a:latin typeface="宋体" panose="02010600030101010101" pitchFamily="2" charset="-122"/>
                <a:ea typeface="宋体" panose="02010600030101010101" pitchFamily="2" charset="-122"/>
                <a:cs typeface="Times New Roman" panose="02020603050405020304" pitchFamily="18" charset="0"/>
                <a:hlinkClick r:id="rId1" action="ppaction://hlinkfile"/>
              </a:rPr>
              <a:t>www.51jiaoxi.com</a:t>
            </a:r>
            <a:r>
              <a:rPr lang="zh-CN" altLang="en-US" sz="1900" b="1" kern="100" dirty="0">
                <a:effectLst/>
                <a:latin typeface="宋体" panose="02010600030101010101" pitchFamily="2" charset="-122"/>
                <a:ea typeface="宋体" panose="02010600030101010101" pitchFamily="2" charset="-122"/>
                <a:cs typeface="Times New Roman" panose="02020603050405020304" pitchFamily="18" charset="0"/>
              </a:rPr>
              <a:t>）专为 </a:t>
            </a:r>
            <a:r>
              <a:rPr lang="en-US" altLang="zh-CN" sz="1900" b="1" kern="100" dirty="0">
                <a:effectLst/>
                <a:latin typeface="宋体" panose="02010600030101010101" pitchFamily="2" charset="-122"/>
                <a:ea typeface="宋体" panose="02010600030101010101" pitchFamily="2" charset="-122"/>
                <a:cs typeface="Times New Roman" panose="02020603050405020304" pitchFamily="18" charset="0"/>
              </a:rPr>
              <a:t>K12</a:t>
            </a:r>
            <a:r>
              <a:rPr lang="zh-CN" altLang="en-US" sz="1900" b="1" kern="100" dirty="0">
                <a:effectLst/>
                <a:latin typeface="宋体" panose="02010600030101010101" pitchFamily="2" charset="-122"/>
                <a:ea typeface="宋体" panose="02010600030101010101" pitchFamily="2" charset="-122"/>
                <a:cs typeface="Times New Roman" panose="02020603050405020304" pitchFamily="18" charset="0"/>
              </a:rPr>
              <a:t>教育老师提供备课资料下载、在线组卷、教学经验学习等服务的互联网教育平台。</a:t>
            </a:r>
            <a:endParaRPr lang="en-US" altLang="zh-CN" sz="100" b="1" kern="100" dirty="0">
              <a:latin typeface="宋体" panose="02010600030101010101" pitchFamily="2" charset="-122"/>
              <a:ea typeface="宋体" panose="02010600030101010101" pitchFamily="2" charset="-122"/>
              <a:cs typeface="Times New Roman" panose="02020603050405020304" pitchFamily="18" charset="0"/>
            </a:endParaRPr>
          </a:p>
          <a:p>
            <a:pPr marL="0" marR="0" indent="0" fontAlgn="auto">
              <a:lnSpc>
                <a:spcPct val="200000"/>
              </a:lnSpc>
              <a:spcBef>
                <a:spcPts val="0"/>
              </a:spcBef>
              <a:spcAft>
                <a:spcPts val="0"/>
              </a:spcAft>
            </a:pPr>
            <a:r>
              <a:rPr lang="zh-CN" altLang="en-US" sz="1900" b="1" kern="100" dirty="0">
                <a:effectLst/>
                <a:latin typeface="宋体" panose="02010600030101010101" pitchFamily="2" charset="-122"/>
                <a:ea typeface="宋体" panose="02010600030101010101" pitchFamily="2" charset="-122"/>
                <a:cs typeface="Times New Roman" panose="02020603050405020304" pitchFamily="18" charset="0"/>
              </a:rPr>
              <a:t>详情请看：</a:t>
            </a:r>
            <a:r>
              <a:rPr lang="en-US" altLang="zh-CN" sz="1900" b="1" kern="100" dirty="0">
                <a:effectLst/>
                <a:latin typeface="宋体" panose="02010600030101010101" pitchFamily="2" charset="-122"/>
                <a:ea typeface="宋体" panose="02010600030101010101" pitchFamily="2" charset="-122"/>
                <a:cs typeface="Times New Roman" panose="02020603050405020304" pitchFamily="18" charset="0"/>
                <a:sym typeface="+mn-ea"/>
                <a:hlinkClick r:id="rId2"/>
              </a:rPr>
              <a:t>https://www.51jiaoxi.com/article-1323.html</a:t>
            </a:r>
            <a:endParaRPr lang="zh-CN" altLang="en-US" sz="1900" dirty="0"/>
          </a:p>
          <a:p>
            <a:pPr marL="0" marR="0" indent="0" fontAlgn="auto">
              <a:lnSpc>
                <a:spcPct val="200000"/>
              </a:lnSpc>
              <a:spcBef>
                <a:spcPts val="0"/>
              </a:spcBef>
              <a:spcAft>
                <a:spcPts val="0"/>
              </a:spcAft>
            </a:pPr>
            <a:endParaRPr lang="en-US" altLang="zh-CN" sz="1900" b="1"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indent="0" algn="just" fontAlgn="auto">
              <a:lnSpc>
                <a:spcPct val="200000"/>
              </a:lnSpc>
              <a:spcBef>
                <a:spcPts val="0"/>
              </a:spcBef>
              <a:spcAft>
                <a:spcPts val="0"/>
              </a:spcAft>
            </a:pPr>
            <a:r>
              <a:rPr lang="en-US" altLang="zh-CN" sz="1900" b="1" kern="100" dirty="0">
                <a:effectLst/>
                <a:latin typeface="宋体" panose="02010600030101010101" pitchFamily="2" charset="-122"/>
                <a:ea typeface="宋体" panose="02010600030101010101" pitchFamily="2" charset="-122"/>
                <a:cs typeface="Times New Roman" panose="02020603050405020304" pitchFamily="18" charset="0"/>
              </a:rPr>
              <a:t>  </a:t>
            </a:r>
            <a:endParaRPr lang="en-US" altLang="zh-CN" sz="1900" b="1" kern="1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文本框 3"/>
          <p:cNvSpPr txBox="1"/>
          <p:nvPr userDrawn="1"/>
        </p:nvSpPr>
        <p:spPr>
          <a:xfrm>
            <a:off x="5115560" y="623570"/>
            <a:ext cx="1960245" cy="521970"/>
          </a:xfrm>
          <a:prstGeom prst="rect">
            <a:avLst/>
          </a:prstGeom>
          <a:noFill/>
        </p:spPr>
        <p:txBody>
          <a:bodyPr wrap="square" rtlCol="0">
            <a:spAutoFit/>
          </a:bodyPr>
          <a:p>
            <a:pPr algn="dist"/>
            <a:r>
              <a:rPr lang="zh-CN" altLang="en-US" sz="2800" b="1" dirty="0">
                <a:latin typeface="宋体" panose="02010600030101010101" pitchFamily="2" charset="-122"/>
                <a:ea typeface="宋体" panose="02010600030101010101" pitchFamily="2" charset="-122"/>
                <a:cs typeface="宋体" panose="02010600030101010101" pitchFamily="2" charset="-122"/>
              </a:rPr>
              <a:t>兼职招募</a:t>
            </a:r>
            <a:endParaRPr lang="zh-CN" altLang="en-US" sz="2800" b="1"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725,&quot;width&quot;:3200}"/>
</p:tagLst>
</file>

<file path=ppt/tags/tag2.xml><?xml version="1.0" encoding="utf-8"?>
<p:tagLst xmlns:p="http://schemas.openxmlformats.org/presentationml/2006/main">
  <p:tag name="KSO_WM_UNIT_PLACING_PICTURE_USER_VIEWPORT" val="{&quot;height&quot;:725,&quot;width&quot;:3200}"/>
</p:tagLst>
</file>

<file path=ppt/tags/tag3.xml><?xml version="1.0" encoding="utf-8"?>
<p:tagLst xmlns:p="http://schemas.openxmlformats.org/presentationml/2006/main">
  <p:tag name="KSO_WM_UNIT_PLACING_PICTURE_USER_VIEWPORT" val="{&quot;height&quot;:725,&quot;width&quot;:3200}"/>
</p:tagLst>
</file>

<file path=ppt/tags/tag4.xml><?xml version="1.0" encoding="utf-8"?>
<p:tagLst xmlns:p="http://schemas.openxmlformats.org/presentationml/2006/main">
  <p:tag name="KSO_WM_UNIT_PLACING_PICTURE_USER_VIEWPORT" val="{&quot;height&quot;:725,&quot;width&quot;:3200}"/>
</p:tagLst>
</file>

<file path=ppt/tags/tag5.xml><?xml version="1.0" encoding="utf-8"?>
<p:tagLst xmlns:p="http://schemas.openxmlformats.org/presentationml/2006/main">
  <p:tag name="KSO_WM_UNIT_PLACING_PICTURE_USER_VIEWPORT" val="{&quot;height&quot;:725,&quot;width&quot;:3200}"/>
</p:tagLst>
</file>

<file path=ppt/tags/tag6.xml><?xml version="1.0" encoding="utf-8"?>
<p:tagLst xmlns:p="http://schemas.openxmlformats.org/presentationml/2006/main">
  <p:tag name="KSO_WM_UNIT_PLACING_PICTURE_USER_VIEWPORT" val="{&quot;height&quot;:725,&quot;width&quot;:3200}"/>
</p:tagLst>
</file>

<file path=ppt/tags/tag7.xml><?xml version="1.0" encoding="utf-8"?>
<p:tagLst xmlns:p="http://schemas.openxmlformats.org/presentationml/2006/main">
  <p:tag name="KSO_WM_UNIT_PLACING_PICTURE_USER_VIEWPORT" val="{&quot;height&quot;:725,&quot;width&quot;:3200}"/>
</p:tagLst>
</file>

<file path=ppt/tags/tag8.xml><?xml version="1.0" encoding="utf-8"?>
<p:tagLst xmlns:p="http://schemas.openxmlformats.org/presentationml/2006/main">
  <p:tag name="KSO_WM_UNIT_PLACING_PICTURE_USER_VIEWPORT" val="{&quot;height&quot;:725,&quot;width&quot;:3200}"/>
</p:tagLst>
</file>

<file path=ppt/tags/tag9.xml><?xml version="1.0" encoding="utf-8"?>
<p:tagLst xmlns:p="http://schemas.openxmlformats.org/presentationml/2006/main">
  <p:tag name="KSO_WM_UNIT_PLACING_PICTURE_USER_VIEWPORT" val="{&quot;height&quot;:725,&quot;width&quot;:3200}"/>
</p:tagLst>
</file>

<file path=ppt/tags/tag10.xml><?xml version="1.0" encoding="utf-8"?>
<p:tagLst xmlns:p="http://schemas.openxmlformats.org/presentationml/2006/main">
  <p:tag name="KSO_WM_UNIT_PLACING_PICTURE_USER_VIEWPORT" val="{&quot;height&quot;:725,&quot;width&quot;:3200}"/>
</p:tagLst>
</file>

<file path=ppt/tags/tag11.xml><?xml version="1.0" encoding="utf-8"?>
<p:tagLst xmlns:p="http://schemas.openxmlformats.org/presentationml/2006/main">
  <p:tag name="KSO_WM_UNIT_PLACING_PICTURE_USER_VIEWPORT" val="{&quot;height&quot;:725,&quot;width&quot;:3200}"/>
</p:tagLst>
</file>

<file path=ppt/tags/tag12.xml><?xml version="1.0" encoding="utf-8"?>
<p:tagLst xmlns:p="http://schemas.openxmlformats.org/presentationml/2006/main">
  <p:tag name="KSO_WM_UNIT_PLACING_PICTURE_USER_VIEWPORT" val="{&quot;height&quot;:725,&quot;width&quot;:3200}"/>
</p:tagLst>
</file>

<file path=ppt/tags/tag13.xml><?xml version="1.0" encoding="utf-8"?>
<p:tagLst xmlns:p="http://schemas.openxmlformats.org/presentationml/2006/main">
  <p:tag name="KSO_WM_UNIT_PLACING_PICTURE_USER_VIEWPORT" val="{&quot;height&quot;:725,&quot;width&quot;:3200}"/>
</p:tagLst>
</file>

<file path=ppt/tags/tag14.xml><?xml version="1.0" encoding="utf-8"?>
<p:tagLst xmlns:p="http://schemas.openxmlformats.org/presentationml/2006/main">
  <p:tag name="KSO_WM_UNIT_PLACING_PICTURE_USER_VIEWPORT" val="{&quot;height&quot;:725,&quot;width&quot;:3200}"/>
</p:tagLst>
</file>

<file path=ppt/tags/tag15.xml><?xml version="1.0" encoding="utf-8"?>
<p:tagLst xmlns:p="http://schemas.openxmlformats.org/presentationml/2006/main">
  <p:tag name="KSO_WM_UNIT_PLACING_PICTURE_USER_VIEWPORT" val="{&quot;height&quot;:725,&quot;width&quot;:3200}"/>
</p:tagLst>
</file>

<file path=ppt/tags/tag16.xml><?xml version="1.0" encoding="utf-8"?>
<p:tagLst xmlns:p="http://schemas.openxmlformats.org/presentationml/2006/main">
  <p:tag name="KSO_WM_UNIT_PLACING_PICTURE_USER_VIEWPORT" val="{&quot;height&quot;:725,&quot;width&quot;:3200}"/>
</p:tagLst>
</file>

<file path=ppt/tags/tag17.xml><?xml version="1.0" encoding="utf-8"?>
<p:tagLst xmlns:p="http://schemas.openxmlformats.org/presentationml/2006/main">
  <p:tag name="KSO_WM_UNIT_PLACING_PICTURE_USER_VIEWPORT" val="{&quot;height&quot;:725,&quot;width&quot;:3200}"/>
</p:tagLst>
</file>

<file path=ppt/tags/tag18.xml><?xml version="1.0" encoding="utf-8"?>
<p:tagLst xmlns:p="http://schemas.openxmlformats.org/presentationml/2006/main">
  <p:tag name="KSO_WM_UNIT_PLACING_PICTURE_USER_VIEWPORT" val="{&quot;height&quot;:725,&quot;width&quot;:3200}"/>
</p:tagLst>
</file>

<file path=ppt/tags/tag19.xml><?xml version="1.0" encoding="utf-8"?>
<p:tagLst xmlns:p="http://schemas.openxmlformats.org/presentationml/2006/main">
  <p:tag name="KSO_WM_UNIT_TABLE_BEAUTIFY" val="smartTable{216aab3d-afc1-4410-a4c4-01eac48d27a9}"/>
  <p:tag name="TABLE_ENDDRAG_ORIGIN_RECT" val="708*131"/>
  <p:tag name="TABLE_ENDDRAG_RECT" val="133*338*708*131"/>
</p:tagLst>
</file>

<file path=ppt/tags/tag20.xml><?xml version="1.0" encoding="utf-8"?>
<p:tagLst xmlns:p="http://schemas.openxmlformats.org/presentationml/2006/main">
  <p:tag name="KSO_WM_UNIT_PLACING_PICTURE_USER_VIEWPORT" val="{&quot;height&quot;:10800,&quot;width&quot;:10800}"/>
</p:tagLst>
</file>

<file path=ppt/tags/tag21.xml><?xml version="1.0" encoding="utf-8"?>
<p:tagLst xmlns:p="http://schemas.openxmlformats.org/presentationml/2006/main">
  <p:tag name="KSO_WM_UNIT_PLACING_PICTURE_USER_VIEWPORT" val="{&quot;height&quot;:10800,&quot;width&quot;:10800}"/>
</p:tagLst>
</file>

<file path=ppt/tags/tag22.xml><?xml version="1.0" encoding="utf-8"?>
<p:tagLst xmlns:p="http://schemas.openxmlformats.org/presentationml/2006/main">
  <p:tag name="KSO_WM_UNIT_PLACING_PICTURE_USER_VIEWPORT" val="{&quot;height&quot;:10800,&quot;width&quot;:14400}"/>
</p:tagLst>
</file>

<file path=ppt/tags/tag23.xml><?xml version="1.0" encoding="utf-8"?>
<p:tagLst xmlns:p="http://schemas.openxmlformats.org/presentationml/2006/main">
  <p:tag name="KSO_WM_UNIT_TABLE_BEAUTIFY" val="smartTable{fb4e633a-d8e4-4752-91f7-03c3b27df598}"/>
  <p:tag name="TABLE_ENDDRAG_ORIGIN_RECT" val="671*144"/>
  <p:tag name="TABLE_ENDDRAG_RECT" val="144*225*671*144"/>
</p:tagLst>
</file>

<file path=ppt/tags/tag24.xml><?xml version="1.0" encoding="utf-8"?>
<p:tagLst xmlns:p="http://schemas.openxmlformats.org/presentationml/2006/main">
  <p:tag name="KSO_WM_UNIT_PLACING_PICTURE_USER_VIEWPORT" val="{&quot;height&quot;:1217,&quot;width&quot;:5825}"/>
</p:tagLst>
</file>

<file path=ppt/tags/tag25.xml><?xml version="1.0" encoding="utf-8"?>
<p:tagLst xmlns:p="http://schemas.openxmlformats.org/presentationml/2006/main">
  <p:tag name="KSO_WM_UNIT_PLACING_PICTURE_USER_VIEWPORT" val="{&quot;height&quot;:1217,&quot;width&quot;:5825}"/>
</p:tagLst>
</file>

<file path=ppt/tags/tag26.xml><?xml version="1.0" encoding="utf-8"?>
<p:tagLst xmlns:p="http://schemas.openxmlformats.org/presentationml/2006/main">
  <p:tag name="ISLIDE.GUIDESSETTING" val="{&quot;Id&quot;:null,&quot;Name&quot;:&quot;正常&quot;,&quot;HeaderHeight&quot;:14.0,&quot;FooterHeight&quot;:9.0,&quot;SideMargin&quot;:5.5,&quot;TopMargin&quot;:0.0,&quot;BottomMargin&quot;:0.0,&quot;IntervalMargin&quot;:1.5,&quot;SettingType&quot;:&quot;System&quot;}"/>
  <p:tag name="KSO_WPP_MARK_KEY" val="b7c9de09-49aa-4683-9aca-a5ff4bd6adf7"/>
  <p:tag name="COMMONDATA" val="eyJoZGlkIjoiMDBiMTY0YTJiMzNjNDUyZGRlZDFkMDlkMTIzZjk5NTIifQ=="/>
</p:tagLst>
</file>

<file path=ppt/theme/theme1.xml><?xml version="1.0" encoding="utf-8"?>
<a:theme xmlns:a="http://schemas.openxmlformats.org/drawingml/2006/main" name="第一PPT模板网-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2687</Words>
  <Application>WPS 演示</Application>
  <PresentationFormat>宽屏</PresentationFormat>
  <Paragraphs>509</Paragraphs>
  <Slides>23</Slides>
  <Notes>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vt:lpstr>
      <vt:lpstr>宋体</vt:lpstr>
      <vt:lpstr>Wingdings</vt:lpstr>
      <vt:lpstr>FandolFang R</vt:lpstr>
      <vt:lpstr>微软雅黑</vt:lpstr>
      <vt:lpstr>字魂105号-简雅黑</vt:lpstr>
      <vt:lpstr>黑体</vt:lpstr>
      <vt:lpstr>字魂70号-灵悦黑体</vt:lpstr>
      <vt:lpstr>Wingdings 2</vt:lpstr>
      <vt:lpstr>Arial Unicode MS</vt:lpstr>
      <vt:lpstr>Times New Roman</vt:lpstr>
      <vt:lpstr>等线</vt:lpstr>
      <vt:lpstr>Calibri</vt:lpstr>
      <vt:lpstr>Wingdings</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第一PPT模板网-WWW.1PPT.COM</dc:creator>
  <cp:keywords>第一PPT模板网-WWW.1PPT.COM</cp:keywords>
  <dc:subject>第一PPT模板网-WWW.1PPT.COM</dc:subject>
  <cp:lastModifiedBy>心儿</cp:lastModifiedBy>
  <cp:revision>63</cp:revision>
  <dcterms:created xsi:type="dcterms:W3CDTF">2020-06-25T13:11:00Z</dcterms:created>
  <dcterms:modified xsi:type="dcterms:W3CDTF">2023-02-03T09:22:34Z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7ECD772224D742BA971382CA02595809</vt:lpwstr>
  </property>
</Properties>
</file>